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902" r:id="rId3"/>
    <p:sldId id="939" r:id="rId5"/>
    <p:sldId id="259" r:id="rId6"/>
    <p:sldId id="582" r:id="rId7"/>
    <p:sldId id="408" r:id="rId8"/>
    <p:sldId id="812" r:id="rId9"/>
    <p:sldId id="813" r:id="rId10"/>
    <p:sldId id="409" r:id="rId11"/>
    <p:sldId id="814" r:id="rId12"/>
    <p:sldId id="816" r:id="rId13"/>
    <p:sldId id="850" r:id="rId14"/>
    <p:sldId id="875" r:id="rId15"/>
    <p:sldId id="817" r:id="rId16"/>
    <p:sldId id="826" r:id="rId17"/>
    <p:sldId id="827" r:id="rId18"/>
    <p:sldId id="828" r:id="rId19"/>
    <p:sldId id="818" r:id="rId20"/>
    <p:sldId id="829" r:id="rId21"/>
    <p:sldId id="830" r:id="rId22"/>
    <p:sldId id="819" r:id="rId23"/>
    <p:sldId id="844" r:id="rId24"/>
    <p:sldId id="847" r:id="rId25"/>
    <p:sldId id="824" r:id="rId26"/>
    <p:sldId id="825" r:id="rId27"/>
    <p:sldId id="831" r:id="rId28"/>
    <p:sldId id="848" r:id="rId29"/>
    <p:sldId id="820" r:id="rId30"/>
    <p:sldId id="846" r:id="rId31"/>
    <p:sldId id="821" r:id="rId32"/>
    <p:sldId id="822" r:id="rId33"/>
    <p:sldId id="851" r:id="rId34"/>
    <p:sldId id="823" r:id="rId35"/>
    <p:sldId id="876" r:id="rId36"/>
    <p:sldId id="849" r:id="rId37"/>
    <p:sldId id="877" r:id="rId38"/>
    <p:sldId id="336" r:id="rId39"/>
  </p:sldIdLst>
  <p:sldSz cx="9144000" cy="5143500" type="screen16x9"/>
  <p:notesSz cx="6858000" cy="9144000"/>
  <p:custDataLst>
    <p:tags r:id="rId4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34" userDrawn="1">
          <p15:clr>
            <a:srgbClr val="A4A3A4"/>
          </p15:clr>
        </p15:guide>
        <p15:guide id="2" pos="290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660"/>
  </p:normalViewPr>
  <p:slideViewPr>
    <p:cSldViewPr showGuides="1">
      <p:cViewPr>
        <p:scale>
          <a:sx n="87" d="100"/>
          <a:sy n="87" d="100"/>
        </p:scale>
        <p:origin x="-682" y="-62"/>
      </p:cViewPr>
      <p:guideLst>
        <p:guide orient="horz" pos="1634"/>
        <p:guide pos="2904"/>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1" d="100"/>
          <a:sy n="51" d="100"/>
        </p:scale>
        <p:origin x="-2693" y="-72"/>
      </p:cViewPr>
      <p:guideLst>
        <p:guide orient="horz" pos="2904"/>
        <p:guide pos="2178"/>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3" Type="http://schemas.openxmlformats.org/officeDocument/2006/relationships/tags" Target="tags/tag71.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DB7EC5-EFCD-49E6-A555-52A99C7E047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59D084-46C2-4CBD-82EE-14CA23C3DD0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刚刚恢复</a:t>
            </a:r>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710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4710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A5FC3C40-A073-480D-B230-35DFB1D7581A}" type="slidenum">
              <a:rPr lang="zh-CN" altLang="en-US">
                <a:latin typeface="Calibri" panose="020F0502020204030204" pitchFamily="34" charset="0"/>
              </a:rPr>
            </a:fld>
            <a:endParaRPr lang="en-US" altLang="zh-CN">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059D084-46C2-4CBD-82EE-14CA23C3DD0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12D6EEA-FC6F-4674-8FC0-F0902CECE19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5699854-3F2D-4F5F-8F9F-0063FAD7304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2D6EEA-FC6F-4674-8FC0-F0902CECE19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5699854-3F2D-4F5F-8F9F-0063FAD7304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2D6EEA-FC6F-4674-8FC0-F0902CECE19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5699854-3F2D-4F5F-8F9F-0063FAD7304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5_标题幻灯片">
    <p:spTree>
      <p:nvGrpSpPr>
        <p:cNvPr id="1" name=""/>
        <p:cNvGrpSpPr/>
        <p:nvPr/>
      </p:nvGrpSpPr>
      <p:grpSpPr>
        <a:xfrm>
          <a:off x="0" y="0"/>
          <a:ext cx="0" cy="0"/>
          <a:chOff x="0" y="0"/>
          <a:chExt cx="0" cy="0"/>
        </a:xfrm>
      </p:grpSpPr>
      <p:sp>
        <p:nvSpPr>
          <p:cNvPr id="2" name="矩形 1"/>
          <p:cNvSpPr/>
          <p:nvPr userDrawn="1"/>
        </p:nvSpPr>
        <p:spPr>
          <a:xfrm>
            <a:off x="0" y="0"/>
            <a:ext cx="1638300" cy="51435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3000" dirty="0"/>
          </a:p>
        </p:txBody>
      </p:sp>
      <p:grpSp>
        <p:nvGrpSpPr>
          <p:cNvPr id="3" name="组合 11"/>
          <p:cNvGrpSpPr/>
          <p:nvPr userDrawn="1"/>
        </p:nvGrpSpPr>
        <p:grpSpPr bwMode="auto">
          <a:xfrm>
            <a:off x="7355683" y="4619625"/>
            <a:ext cx="1788319" cy="523875"/>
            <a:chOff x="9807082" y="6158939"/>
            <a:chExt cx="2384861" cy="699061"/>
          </a:xfrm>
        </p:grpSpPr>
        <p:pic>
          <p:nvPicPr>
            <p:cNvPr id="4" name="Picture 16" descr="QQ截图20140401100933"/>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807082" y="6427423"/>
              <a:ext cx="1663722"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50"/>
            <p:cNvGrpSpPr/>
            <p:nvPr/>
          </p:nvGrpSpPr>
          <p:grpSpPr bwMode="auto">
            <a:xfrm>
              <a:off x="11470804" y="6158939"/>
              <a:ext cx="721139" cy="699061"/>
              <a:chOff x="9753481" y="2529470"/>
              <a:chExt cx="1717323" cy="1698058"/>
            </a:xfrm>
          </p:grpSpPr>
          <p:pic>
            <p:nvPicPr>
              <p:cNvPr id="6"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753481" y="2529470"/>
                <a:ext cx="1717323" cy="1698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椭圆 6"/>
              <p:cNvSpPr/>
              <p:nvPr/>
            </p:nvSpPr>
            <p:spPr>
              <a:xfrm>
                <a:off x="10226800" y="2981000"/>
                <a:ext cx="831857" cy="795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pic>
        <p:nvPicPr>
          <p:cNvPr id="8" name="图片 7"/>
          <p:cNvPicPr>
            <a:picLocks noChangeAspect="1"/>
          </p:cNvPicPr>
          <p:nvPr userDrawn="1"/>
        </p:nvPicPr>
        <p:blipFill>
          <a:blip r:embed="rId4" cstate="print"/>
          <a:stretch>
            <a:fillRect/>
          </a:stretch>
        </p:blipFill>
        <p:spPr>
          <a:xfrm>
            <a:off x="8764625" y="4769705"/>
            <a:ext cx="220854" cy="220854"/>
          </a:xfrm>
          <a:prstGeom prst="ellipse">
            <a:avLst/>
          </a:prstGeom>
        </p:spPr>
      </p:pic>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childTnLst>
                                    <p:animRot by="-10800000">
                                      <p:cBhvr>
                                        <p:cTn id="6" dur="2000" fill="hold"/>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pic>
        <p:nvPicPr>
          <p:cNvPr id="2" name="图片 10"/>
          <p:cNvPicPr>
            <a:picLocks noChangeAspect="1"/>
          </p:cNvPicPr>
          <p:nvPr userDrawn="1"/>
        </p:nvPicPr>
        <p:blipFill>
          <a:blip r:embed="rId2" cstate="print"/>
          <a:srcRect/>
          <a:stretch>
            <a:fillRect/>
          </a:stretch>
        </p:blipFill>
        <p:spPr bwMode="auto">
          <a:xfrm>
            <a:off x="0" y="0"/>
            <a:ext cx="9144000" cy="5143500"/>
          </a:xfrm>
          <a:prstGeom prst="rect">
            <a:avLst/>
          </a:prstGeom>
          <a:noFill/>
          <a:ln w="9525">
            <a:noFill/>
            <a:miter lim="800000"/>
            <a:headEnd/>
            <a:tailEnd/>
          </a:ln>
        </p:spPr>
      </p:pic>
      <p:sp>
        <p:nvSpPr>
          <p:cNvPr id="3" name="矩形 2"/>
          <p:cNvSpPr/>
          <p:nvPr userDrawn="1"/>
        </p:nvSpPr>
        <p:spPr>
          <a:xfrm>
            <a:off x="0" y="4916091"/>
            <a:ext cx="9144000" cy="227409"/>
          </a:xfrm>
          <a:prstGeom prst="rect">
            <a:avLst/>
          </a:prstGeom>
          <a:gradFill>
            <a:gsLst>
              <a:gs pos="0">
                <a:srgbClr val="404040"/>
              </a:gs>
              <a:gs pos="94000">
                <a:srgbClr val="0D0D0D"/>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dirty="0"/>
          </a:p>
        </p:txBody>
      </p:sp>
      <p:sp>
        <p:nvSpPr>
          <p:cNvPr id="4" name="任意多边形 3"/>
          <p:cNvSpPr/>
          <p:nvPr userDrawn="1"/>
        </p:nvSpPr>
        <p:spPr>
          <a:xfrm>
            <a:off x="0" y="4849416"/>
            <a:ext cx="1728788" cy="294084"/>
          </a:xfrm>
          <a:custGeom>
            <a:avLst/>
            <a:gdLst>
              <a:gd name="connsiteX0" fmla="*/ 0 w 2305316"/>
              <a:gd name="connsiteY0" fmla="*/ 0 h 392806"/>
              <a:gd name="connsiteX1" fmla="*/ 2305316 w 2305316"/>
              <a:gd name="connsiteY1" fmla="*/ 0 h 392806"/>
              <a:gd name="connsiteX2" fmla="*/ 2163649 w 2305316"/>
              <a:gd name="connsiteY2" fmla="*/ 392806 h 392806"/>
              <a:gd name="connsiteX3" fmla="*/ 0 w 2305316"/>
              <a:gd name="connsiteY3" fmla="*/ 392806 h 392806"/>
            </a:gdLst>
            <a:ahLst/>
            <a:cxnLst>
              <a:cxn ang="0">
                <a:pos x="connsiteX0" y="connsiteY0"/>
              </a:cxn>
              <a:cxn ang="0">
                <a:pos x="connsiteX1" y="connsiteY1"/>
              </a:cxn>
              <a:cxn ang="0">
                <a:pos x="connsiteX2" y="connsiteY2"/>
              </a:cxn>
              <a:cxn ang="0">
                <a:pos x="connsiteX3" y="connsiteY3"/>
              </a:cxn>
            </a:cxnLst>
            <a:rect l="l" t="t" r="r" b="b"/>
            <a:pathLst>
              <a:path w="2305316" h="392806">
                <a:moveTo>
                  <a:pt x="0" y="0"/>
                </a:moveTo>
                <a:lnTo>
                  <a:pt x="2305316" y="0"/>
                </a:lnTo>
                <a:lnTo>
                  <a:pt x="2163649" y="392806"/>
                </a:lnTo>
                <a:lnTo>
                  <a:pt x="0" y="392806"/>
                </a:lnTo>
                <a:close/>
              </a:path>
            </a:pathLst>
          </a:custGeom>
          <a:gradFill flip="none" rotWithShape="1">
            <a:gsLst>
              <a:gs pos="0">
                <a:srgbClr val="F5715B"/>
              </a:gs>
              <a:gs pos="71000">
                <a:srgbClr val="B82E2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dirty="0"/>
          </a:p>
        </p:txBody>
      </p:sp>
      <p:sp>
        <p:nvSpPr>
          <p:cNvPr id="5"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98875053-8114-43E2-A160-072C0F6069C8}" type="datetimeFigureOut">
              <a:rPr lang="zh-CN" altLang="en-US"/>
            </a:fld>
            <a:endParaRPr lang="zh-CN" altLang="en-US"/>
          </a:p>
        </p:txBody>
      </p:sp>
      <p:sp>
        <p:nvSpPr>
          <p:cNvPr id="6"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7"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lstStyle>
            <a:lvl1pPr eaLnBrk="1" hangingPunct="1">
              <a:defRPr>
                <a:ea typeface="宋体" panose="02010600030101010101" pitchFamily="2" charset="-122"/>
              </a:defRPr>
            </a:lvl1pPr>
          </a:lstStyle>
          <a:p>
            <a:pPr>
              <a:defRPr/>
            </a:pPr>
            <a:fld id="{4E6E570C-49E4-4522-8DD7-E254A6E4F207}" type="slidenum">
              <a:rPr lang="zh-CN" altLang="en-US"/>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2D6EEA-FC6F-4674-8FC0-F0902CECE19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5699854-3F2D-4F5F-8F9F-0063FAD7304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412D6EEA-FC6F-4674-8FC0-F0902CECE191}"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5699854-3F2D-4F5F-8F9F-0063FAD7304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12D6EEA-FC6F-4674-8FC0-F0902CECE19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5699854-3F2D-4F5F-8F9F-0063FAD7304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12D6EEA-FC6F-4674-8FC0-F0902CECE191}"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5699854-3F2D-4F5F-8F9F-0063FAD7304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2D6EEA-FC6F-4674-8FC0-F0902CECE19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5699854-3F2D-4F5F-8F9F-0063FAD7304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2D6EEA-FC6F-4674-8FC0-F0902CECE191}"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5699854-3F2D-4F5F-8F9F-0063FAD7304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412D6EEA-FC6F-4674-8FC0-F0902CECE19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5699854-3F2D-4F5F-8F9F-0063FAD7304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412D6EEA-FC6F-4674-8FC0-F0902CECE191}"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5699854-3F2D-4F5F-8F9F-0063FAD7304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12D6EEA-FC6F-4674-8FC0-F0902CECE191}" type="datetimeFigureOut">
              <a:rPr lang="zh-CN" altLang="en-US" smtClean="0"/>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5699854-3F2D-4F5F-8F9F-0063FAD7304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2.xml"/><Relationship Id="rId5" Type="http://schemas.openxmlformats.org/officeDocument/2006/relationships/tags" Target="../tags/tag2.xml"/><Relationship Id="rId4" Type="http://schemas.openxmlformats.org/officeDocument/2006/relationships/tags" Target="../tags/tag1.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12.xml"/><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12.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12.xml.rels><?xml version="1.0" encoding="UTF-8" standalone="yes"?>
<Relationships xmlns="http://schemas.openxmlformats.org/package/2006/relationships"><Relationship Id="rId7" Type="http://schemas.openxmlformats.org/officeDocument/2006/relationships/notesSlide" Target="../notesSlides/notesSlide12.xml"/><Relationship Id="rId6" Type="http://schemas.openxmlformats.org/officeDocument/2006/relationships/slideLayout" Target="../slideLayouts/slideLayout12.xml"/><Relationship Id="rId5" Type="http://schemas.openxmlformats.org/officeDocument/2006/relationships/tags" Target="../tags/tag24.xml"/><Relationship Id="rId4" Type="http://schemas.openxmlformats.org/officeDocument/2006/relationships/tags" Target="../tags/tag23.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3.xml"/><Relationship Id="rId7" Type="http://schemas.openxmlformats.org/officeDocument/2006/relationships/slideLayout" Target="../slideLayouts/slideLayout1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12.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15.xml.rels><?xml version="1.0" encoding="UTF-8" standalone="yes"?>
<Relationships xmlns="http://schemas.openxmlformats.org/package/2006/relationships"><Relationship Id="rId7" Type="http://schemas.openxmlformats.org/officeDocument/2006/relationships/notesSlide" Target="../notesSlides/notesSlide15.xml"/><Relationship Id="rId6" Type="http://schemas.openxmlformats.org/officeDocument/2006/relationships/slideLayout" Target="../slideLayouts/slideLayout1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12.xml"/><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12.xml"/><Relationship Id="rId5" Type="http://schemas.openxmlformats.org/officeDocument/2006/relationships/tags" Target="../tags/tag35.xml"/><Relationship Id="rId4" Type="http://schemas.openxmlformats.org/officeDocument/2006/relationships/tags" Target="../tags/tag34.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18.xml.rels><?xml version="1.0" encoding="UTF-8" standalone="yes"?>
<Relationships xmlns="http://schemas.openxmlformats.org/package/2006/relationships"><Relationship Id="rId7" Type="http://schemas.openxmlformats.org/officeDocument/2006/relationships/notesSlide" Target="../notesSlides/notesSlide18.xml"/><Relationship Id="rId6" Type="http://schemas.openxmlformats.org/officeDocument/2006/relationships/slideLayout" Target="../slideLayouts/slideLayout12.xml"/><Relationship Id="rId5" Type="http://schemas.openxmlformats.org/officeDocument/2006/relationships/tags" Target="../tags/tag37.xml"/><Relationship Id="rId4" Type="http://schemas.openxmlformats.org/officeDocument/2006/relationships/tags" Target="../tags/tag36.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9.xml"/><Relationship Id="rId6" Type="http://schemas.openxmlformats.org/officeDocument/2006/relationships/slideLayout" Target="../slideLayouts/slideLayout12.xml"/><Relationship Id="rId5" Type="http://schemas.openxmlformats.org/officeDocument/2006/relationships/tags" Target="../tags/tag39.xml"/><Relationship Id="rId4" Type="http://schemas.openxmlformats.org/officeDocument/2006/relationships/tags" Target="../tags/tag38.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2.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12.xml"/><Relationship Id="rId4" Type="http://schemas.openxmlformats.org/officeDocument/2006/relationships/tags" Target="../tags/tag3.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20.xml.rels><?xml version="1.0" encoding="UTF-8" standalone="yes"?>
<Relationships xmlns="http://schemas.openxmlformats.org/package/2006/relationships"><Relationship Id="rId7" Type="http://schemas.openxmlformats.org/officeDocument/2006/relationships/notesSlide" Target="../notesSlides/notesSlide20.xml"/><Relationship Id="rId6" Type="http://schemas.openxmlformats.org/officeDocument/2006/relationships/slideLayout" Target="../slideLayouts/slideLayout12.xml"/><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21.xml.rels><?xml version="1.0" encoding="UTF-8" standalone="yes"?>
<Relationships xmlns="http://schemas.openxmlformats.org/package/2006/relationships"><Relationship Id="rId7" Type="http://schemas.openxmlformats.org/officeDocument/2006/relationships/notesSlide" Target="../notesSlides/notesSlide21.xml"/><Relationship Id="rId6" Type="http://schemas.openxmlformats.org/officeDocument/2006/relationships/slideLayout" Target="../slideLayouts/slideLayout12.xml"/><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22.xml"/><Relationship Id="rId5" Type="http://schemas.openxmlformats.org/officeDocument/2006/relationships/slideLayout" Target="../slideLayouts/slideLayout12.xml"/><Relationship Id="rId4" Type="http://schemas.openxmlformats.org/officeDocument/2006/relationships/tags" Target="../tags/tag44.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12.xml"/><Relationship Id="rId4" Type="http://schemas.openxmlformats.org/officeDocument/2006/relationships/tags" Target="../tags/tag45.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24.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12.xml"/><Relationship Id="rId4" Type="http://schemas.openxmlformats.org/officeDocument/2006/relationships/tags" Target="../tags/tag46.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25.xml.rels><?xml version="1.0" encoding="UTF-8" standalone="yes"?>
<Relationships xmlns="http://schemas.openxmlformats.org/package/2006/relationships"><Relationship Id="rId6" Type="http://schemas.openxmlformats.org/officeDocument/2006/relationships/slideLayout" Target="../slideLayouts/slideLayout12.xml"/><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26.xml.rels><?xml version="1.0" encoding="UTF-8" standalone="yes"?>
<Relationships xmlns="http://schemas.openxmlformats.org/package/2006/relationships"><Relationship Id="rId7" Type="http://schemas.openxmlformats.org/officeDocument/2006/relationships/notesSlide" Target="../notesSlides/notesSlide25.xml"/><Relationship Id="rId6" Type="http://schemas.openxmlformats.org/officeDocument/2006/relationships/slideLayout" Target="../slideLayouts/slideLayout12.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27.xml.rels><?xml version="1.0" encoding="UTF-8" standalone="yes"?>
<Relationships xmlns="http://schemas.openxmlformats.org/package/2006/relationships"><Relationship Id="rId7" Type="http://schemas.openxmlformats.org/officeDocument/2006/relationships/notesSlide" Target="../notesSlides/notesSlide26.xml"/><Relationship Id="rId6" Type="http://schemas.openxmlformats.org/officeDocument/2006/relationships/slideLayout" Target="../slideLayouts/slideLayout12.xml"/><Relationship Id="rId5" Type="http://schemas.openxmlformats.org/officeDocument/2006/relationships/tags" Target="../tags/tag52.xml"/><Relationship Id="rId4" Type="http://schemas.openxmlformats.org/officeDocument/2006/relationships/tags" Target="../tags/tag51.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27.xml"/><Relationship Id="rId5" Type="http://schemas.openxmlformats.org/officeDocument/2006/relationships/slideLayout" Target="../slideLayouts/slideLayout12.xml"/><Relationship Id="rId4" Type="http://schemas.openxmlformats.org/officeDocument/2006/relationships/tags" Target="../tags/tag53.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29.xml.rels><?xml version="1.0" encoding="UTF-8" standalone="yes"?>
<Relationships xmlns="http://schemas.openxmlformats.org/package/2006/relationships"><Relationship Id="rId7" Type="http://schemas.openxmlformats.org/officeDocument/2006/relationships/notesSlide" Target="../notesSlides/notesSlide28.xml"/><Relationship Id="rId6" Type="http://schemas.openxmlformats.org/officeDocument/2006/relationships/slideLayout" Target="../slideLayouts/slideLayout12.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3.xml"/><Relationship Id="rId2" Type="http://schemas.openxmlformats.org/officeDocument/2006/relationships/tags" Target="../tags/tag5.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6" Type="http://schemas.openxmlformats.org/officeDocument/2006/relationships/notesSlide" Target="../notesSlides/notesSlide29.xml"/><Relationship Id="rId5" Type="http://schemas.openxmlformats.org/officeDocument/2006/relationships/slideLayout" Target="../slideLayouts/slideLayout12.xml"/><Relationship Id="rId4" Type="http://schemas.openxmlformats.org/officeDocument/2006/relationships/tags" Target="../tags/tag56.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31.xml.rels><?xml version="1.0" encoding="UTF-8" standalone="yes"?>
<Relationships xmlns="http://schemas.openxmlformats.org/package/2006/relationships"><Relationship Id="rId6" Type="http://schemas.openxmlformats.org/officeDocument/2006/relationships/notesSlide" Target="../notesSlides/notesSlide30.xml"/><Relationship Id="rId5" Type="http://schemas.openxmlformats.org/officeDocument/2006/relationships/slideLayout" Target="../slideLayouts/slideLayout12.xml"/><Relationship Id="rId4" Type="http://schemas.openxmlformats.org/officeDocument/2006/relationships/tags" Target="../tags/tag57.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32.xml.rels><?xml version="1.0" encoding="UTF-8" standalone="yes"?>
<Relationships xmlns="http://schemas.openxmlformats.org/package/2006/relationships"><Relationship Id="rId7" Type="http://schemas.openxmlformats.org/officeDocument/2006/relationships/notesSlide" Target="../notesSlides/notesSlide31.xml"/><Relationship Id="rId6" Type="http://schemas.openxmlformats.org/officeDocument/2006/relationships/slideLayout" Target="../slideLayouts/slideLayout12.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33.xml.rels><?xml version="1.0" encoding="UTF-8" standalone="yes"?>
<Relationships xmlns="http://schemas.openxmlformats.org/package/2006/relationships"><Relationship Id="rId9" Type="http://schemas.openxmlformats.org/officeDocument/2006/relationships/tags" Target="../tags/tag65.xml"/><Relationship Id="rId8" Type="http://schemas.openxmlformats.org/officeDocument/2006/relationships/tags" Target="../tags/tag64.xml"/><Relationship Id="rId7" Type="http://schemas.openxmlformats.org/officeDocument/2006/relationships/tags" Target="../tags/tag63.xml"/><Relationship Id="rId6" Type="http://schemas.openxmlformats.org/officeDocument/2006/relationships/tags" Target="../tags/tag62.xml"/><Relationship Id="rId5" Type="http://schemas.openxmlformats.org/officeDocument/2006/relationships/tags" Target="../tags/tag61.xml"/><Relationship Id="rId4" Type="http://schemas.openxmlformats.org/officeDocument/2006/relationships/tags" Target="../tags/tag60.xml"/><Relationship Id="rId3" Type="http://schemas.openxmlformats.org/officeDocument/2006/relationships/image" Target="../media/image2.png"/><Relationship Id="rId2" Type="http://schemas.openxmlformats.org/officeDocument/2006/relationships/image" Target="../media/image6.emf"/><Relationship Id="rId12" Type="http://schemas.openxmlformats.org/officeDocument/2006/relationships/notesSlide" Target="../notesSlides/notesSlide32.xml"/><Relationship Id="rId11" Type="http://schemas.openxmlformats.org/officeDocument/2006/relationships/slideLayout" Target="../slideLayouts/slideLayout12.xml"/><Relationship Id="rId10" Type="http://schemas.openxmlformats.org/officeDocument/2006/relationships/tags" Target="../tags/tag66.xml"/><Relationship Id="rId1" Type="http://schemas.openxmlformats.org/officeDocument/2006/relationships/image" Target="../media/image5.jpeg"/></Relationships>
</file>

<file path=ppt/slides/_rels/slide34.xml.rels><?xml version="1.0" encoding="UTF-8" standalone="yes"?>
<Relationships xmlns="http://schemas.openxmlformats.org/package/2006/relationships"><Relationship Id="rId8" Type="http://schemas.openxmlformats.org/officeDocument/2006/relationships/notesSlide" Target="../notesSlides/notesSlide33.xml"/><Relationship Id="rId7" Type="http://schemas.openxmlformats.org/officeDocument/2006/relationships/slideLayout" Target="../slideLayouts/slideLayout12.xml"/><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12.xml"/><Relationship Id="rId3" Type="http://schemas.openxmlformats.org/officeDocument/2006/relationships/tags" Target="../tags/tag70.xml"/><Relationship Id="rId2" Type="http://schemas.openxmlformats.org/officeDocument/2006/relationships/image" Target="../media/image2.png"/><Relationship Id="rId1" Type="http://schemas.openxmlformats.org/officeDocument/2006/relationships/image" Target="../media/image5.jpe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12.xml"/><Relationship Id="rId2" Type="http://schemas.openxmlformats.org/officeDocument/2006/relationships/image" Target="../media/image2.png"/><Relationship Id="rId1" Type="http://schemas.openxmlformats.org/officeDocument/2006/relationships/image" Target="../media/image7.jpeg"/></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4.xml"/><Relationship Id="rId7" Type="http://schemas.openxmlformats.org/officeDocument/2006/relationships/slideLayout" Target="../slideLayouts/slideLayout7.xml"/><Relationship Id="rId6" Type="http://schemas.openxmlformats.org/officeDocument/2006/relationships/tags" Target="../tags/tag8.xml"/><Relationship Id="rId5" Type="http://schemas.openxmlformats.org/officeDocument/2006/relationships/tags" Target="../tags/tag7.xml"/><Relationship Id="rId4" Type="http://schemas.openxmlformats.org/officeDocument/2006/relationships/tags" Target="../tags/tag6.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12.xml"/><Relationship Id="rId5" Type="http://schemas.openxmlformats.org/officeDocument/2006/relationships/tags" Target="../tags/tag9.xml"/><Relationship Id="rId4" Type="http://schemas.openxmlformats.org/officeDocument/2006/relationships/hyperlink" Target="16.&#24037;&#31243;&#39033;&#30446;&#31649;&#29702;.doc" TargetMode="Externa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12.xml"/><Relationship Id="rId5" Type="http://schemas.openxmlformats.org/officeDocument/2006/relationships/tags" Target="../tags/tag10.xml"/><Relationship Id="rId4" Type="http://schemas.openxmlformats.org/officeDocument/2006/relationships/hyperlink" Target="16.&#24037;&#31243;&#39033;&#30446;&#31649;&#29702;.doc" TargetMode="Externa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12.xml"/><Relationship Id="rId5" Type="http://schemas.openxmlformats.org/officeDocument/2006/relationships/tags" Target="../tags/tag11.xml"/><Relationship Id="rId4" Type="http://schemas.openxmlformats.org/officeDocument/2006/relationships/hyperlink" Target="16.&#24037;&#31243;&#39033;&#30446;&#31649;&#29702;.doc" TargetMode="External"/><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image" Target="../media/image5.jpeg"/></Relationships>
</file>

<file path=ppt/slides/_rels/slide8.xml.rels><?xml version="1.0" encoding="UTF-8" standalone="yes"?>
<Relationships xmlns="http://schemas.openxmlformats.org/package/2006/relationships"><Relationship Id="rId9" Type="http://schemas.openxmlformats.org/officeDocument/2006/relationships/hyperlink" Target="6.&#29420;&#31435;&#35757;&#32451;&#65288;&#23454;&#36341;&#65289;&#31867;&#25945;&#23398;&#22823;&#32434;&#27169;&#26495;.docx" TargetMode="External"/><Relationship Id="rId8" Type="http://schemas.openxmlformats.org/officeDocument/2006/relationships/hyperlink" Target="5.&#29420;&#31435;&#23454;&#39564;&#25945;&#23398;&#22823;&#32434;&#27169;&#26495;.docx" TargetMode="External"/><Relationship Id="rId7" Type="http://schemas.openxmlformats.org/officeDocument/2006/relationships/hyperlink" Target="4.&#29702;&#35770;&#35838;&#31243;+&#23454;&#39564;+&#32508;&#21512;&#35757;&#32451;&#25945;&#23398;&#22823;&#32434;&#27169;&#26495;.docx" TargetMode="External"/><Relationship Id="rId6" Type="http://schemas.openxmlformats.org/officeDocument/2006/relationships/hyperlink" Target="3.&#29702;&#35770;&#35838;&#31243;+&#32508;&#21512;&#35757;&#32451;&#25945;&#23398;&#22823;&#32434;&#27169;&#26495;.docx" TargetMode="External"/><Relationship Id="rId5" Type="http://schemas.openxmlformats.org/officeDocument/2006/relationships/hyperlink" Target="2.&#29702;&#35770;&#35838;&#31243;+&#23454;&#39564;&#25945;&#23398;&#22823;&#32434;&#27169;&#26495;.docx" TargetMode="External"/><Relationship Id="rId4" Type="http://schemas.openxmlformats.org/officeDocument/2006/relationships/hyperlink" Target="1.&#29702;&#35770;&#35838;&#31243;&#25945;&#23398;&#22823;&#32434;&#27169;&#26495;.docx" TargetMode="External"/><Relationship Id="rId3" Type="http://schemas.openxmlformats.org/officeDocument/2006/relationships/image" Target="../media/image2.png"/><Relationship Id="rId2" Type="http://schemas.openxmlformats.org/officeDocument/2006/relationships/image" Target="../media/image6.emf"/><Relationship Id="rId15" Type="http://schemas.openxmlformats.org/officeDocument/2006/relationships/notesSlide" Target="../notesSlides/notesSlide8.xml"/><Relationship Id="rId14" Type="http://schemas.openxmlformats.org/officeDocument/2006/relationships/slideLayout" Target="../slideLayouts/slideLayout12.xml"/><Relationship Id="rId13" Type="http://schemas.openxmlformats.org/officeDocument/2006/relationships/tags" Target="../tags/tag12.xml"/><Relationship Id="rId12" Type="http://schemas.openxmlformats.org/officeDocument/2006/relationships/hyperlink" Target="9.&#27605;&#19994;&#35774;&#35745;&#65288;&#35770;&#25991;&#65289;&#25945;&#23398;&#22823;&#32434;&#27169;&#26495;.docx" TargetMode="External"/><Relationship Id="rId11" Type="http://schemas.openxmlformats.org/officeDocument/2006/relationships/hyperlink" Target="8.&#23454;&#20064;&#25945;&#23398;&#22823;&#32434;&#27169;&#26495;.docx" TargetMode="External"/><Relationship Id="rId10" Type="http://schemas.openxmlformats.org/officeDocument/2006/relationships/hyperlink" Target="7&#20307;&#32946;&#31867;&#65288;&#29702;&#35770;&#35838;&#31243;+&#35757;&#32451;&#65289;&#25945;&#23398;&#22823;&#32434;&#27169;&#26495;.docx" TargetMode="External"/><Relationship Id="rId1" Type="http://schemas.openxmlformats.org/officeDocument/2006/relationships/image" Target="../media/image5.jpeg"/></Relationships>
</file>

<file path=ppt/slides/_rels/slide9.xml.rels><?xml version="1.0" encoding="UTF-8" standalone="yes"?>
<Relationships xmlns="http://schemas.openxmlformats.org/package/2006/relationships"><Relationship Id="rId9" Type="http://schemas.openxmlformats.org/officeDocument/2006/relationships/tags" Target="../tags/tag18.xml"/><Relationship Id="rId8" Type="http://schemas.openxmlformats.org/officeDocument/2006/relationships/tags" Target="../tags/tag17.xml"/><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image" Target="../media/image2.png"/><Relationship Id="rId2" Type="http://schemas.openxmlformats.org/officeDocument/2006/relationships/image" Target="../media/image6.emf"/><Relationship Id="rId11" Type="http://schemas.openxmlformats.org/officeDocument/2006/relationships/notesSlide" Target="../notesSlides/notesSlide9.xml"/><Relationship Id="rId10" Type="http://schemas.openxmlformats.org/officeDocument/2006/relationships/slideLayout" Target="../slideLayouts/slideLayout12.xml"/><Relationship Id="rId1"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5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培养方案几个共性问题</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3" name="文本框 14"/>
          <p:cNvSpPr txBox="1">
            <a:spLocks noChangeArrowheads="1"/>
          </p:cNvSpPr>
          <p:nvPr/>
        </p:nvSpPr>
        <p:spPr bwMode="auto">
          <a:xfrm>
            <a:off x="2194560" y="765175"/>
            <a:ext cx="6666865" cy="3971290"/>
          </a:xfrm>
          <a:prstGeom prst="rect">
            <a:avLst/>
          </a:prstGeom>
          <a:noFill/>
          <a:ln w="9525">
            <a:noFill/>
            <a:miter lim="800000"/>
          </a:ln>
        </p:spPr>
        <p:txBody>
          <a:bodyPr wrap="square">
            <a:noAutofit/>
          </a:bodyPr>
          <a:lstStyle/>
          <a:p>
            <a:pPr eaLnBrk="0" hangingPunct="0">
              <a:lnSpc>
                <a:spcPct val="170000"/>
              </a:lnSpc>
              <a:buClrTx/>
              <a:buSzTx/>
              <a:buFont typeface="Arial" panose="020B0604020202020204" pitchFamily="34" charset="0"/>
              <a:buNone/>
              <a:tabLst>
                <a:tab pos="406400" algn="l"/>
              </a:tabLst>
            </a:pPr>
            <a:endParaRPr lang="zh-CN" altLang="en-US" sz="1600" b="1" dirty="0">
              <a:solidFill>
                <a:schemeClr val="accent1"/>
              </a:solidFill>
              <a:ea typeface="Microsoft YaHei UI" panose="020B0503020204020204" pitchFamily="34" charset="-122"/>
            </a:endParaRPr>
          </a:p>
        </p:txBody>
      </p:sp>
      <p:cxnSp>
        <p:nvCxnSpPr>
          <p:cNvPr id="2" name="直接连接符 1"/>
          <p:cNvCxnSpPr/>
          <p:nvPr/>
        </p:nvCxnSpPr>
        <p:spPr>
          <a:xfrm flipV="1">
            <a:off x="2342515" y="699770"/>
            <a:ext cx="6749415" cy="19050"/>
          </a:xfrm>
          <a:prstGeom prst="line">
            <a:avLst/>
          </a:prstGeom>
          <a:ln w="28575"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2112010" y="4660265"/>
            <a:ext cx="6749415" cy="19050"/>
          </a:xfrm>
          <a:prstGeom prst="line">
            <a:avLst/>
          </a:prstGeom>
          <a:ln w="28575"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graphicFrame>
        <p:nvGraphicFramePr>
          <p:cNvPr id="7" name="表格 6"/>
          <p:cNvGraphicFramePr/>
          <p:nvPr>
            <p:custDataLst>
              <p:tags r:id="rId5"/>
            </p:custDataLst>
          </p:nvPr>
        </p:nvGraphicFramePr>
        <p:xfrm>
          <a:off x="1826895" y="1149350"/>
          <a:ext cx="7186295" cy="2517140"/>
        </p:xfrm>
        <a:graphic>
          <a:graphicData uri="http://schemas.openxmlformats.org/drawingml/2006/table">
            <a:tbl>
              <a:tblPr/>
              <a:tblGrid>
                <a:gridCol w="344805"/>
                <a:gridCol w="343535"/>
                <a:gridCol w="1706245"/>
                <a:gridCol w="291465"/>
                <a:gridCol w="485140"/>
                <a:gridCol w="386080"/>
                <a:gridCol w="370840"/>
                <a:gridCol w="294005"/>
                <a:gridCol w="302895"/>
                <a:gridCol w="372110"/>
                <a:gridCol w="367665"/>
                <a:gridCol w="218440"/>
                <a:gridCol w="208280"/>
                <a:gridCol w="223520"/>
                <a:gridCol w="264795"/>
                <a:gridCol w="320675"/>
                <a:gridCol w="372110"/>
                <a:gridCol w="313690"/>
              </a:tblGrid>
              <a:tr h="190500">
                <a:tc rowSpan="9">
                  <a:txBody>
                    <a:bodyPr/>
                    <a:p>
                      <a:pPr indent="0" algn="ctr">
                        <a:buNone/>
                      </a:pPr>
                      <a:endParaRPr lang="en-US" altLang="en-US" sz="8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仿宋_GB2312" panose="02010609030101010101" charset="-122"/>
                        </a:rPr>
                        <a:t>通识教育必修课程小计</a:t>
                      </a:r>
                      <a:endParaRPr lang="en-US" altLang="en-US" sz="1200" b="1">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仿宋_GB2312" panose="02010609030101010101" charset="-122"/>
                        </a:rPr>
                        <a:t>61</a:t>
                      </a:r>
                      <a:endParaRPr lang="en-US" altLang="en-US" sz="1200" b="1">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仿宋_GB2312" panose="02010609030101010101" charset="-122"/>
                        </a:rPr>
                        <a:t>1110</a:t>
                      </a:r>
                      <a:endParaRPr lang="en-US" altLang="en-US" sz="1200" b="1">
                        <a:solidFill>
                          <a:srgbClr val="FF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仿宋_GB2312" panose="02010609030101010101" charset="-122"/>
                        </a:rPr>
                        <a:t>862</a:t>
                      </a:r>
                      <a:endParaRPr lang="en-US" altLang="en-US" sz="1200" b="1">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仿宋_GB2312" panose="02010609030101010101" charset="-122"/>
                        </a:rPr>
                        <a:t>248</a:t>
                      </a:r>
                      <a:endParaRPr lang="en-US" altLang="en-US" sz="1200" b="1">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仿宋_GB2312" panose="02010609030101010101" charset="-122"/>
                        </a:rPr>
                        <a:t>16</a:t>
                      </a:r>
                      <a:endParaRPr lang="en-US" altLang="en-US" sz="1200" b="1">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1">
                          <a:solidFill>
                            <a:srgbClr val="000000"/>
                          </a:solidFill>
                          <a:latin typeface="仿宋_GB2312" panose="02010609030101010101" charset="-122"/>
                          <a:ea typeface="仿宋_GB2312" panose="02010609030101010101" charset="-122"/>
                          <a:cs typeface="仿宋_GB2312" panose="02010609030101010101" charset="-122"/>
                        </a:rPr>
                        <a:t>17</a:t>
                      </a:r>
                      <a:endParaRPr lang="en-US" sz="1200" b="1">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1">
                          <a:solidFill>
                            <a:srgbClr val="000000"/>
                          </a:solidFill>
                          <a:latin typeface="仿宋_GB2312" panose="02010609030101010101" charset="-122"/>
                          <a:ea typeface="仿宋_GB2312" panose="02010609030101010101" charset="-122"/>
                          <a:cs typeface="仿宋_GB2312" panose="02010609030101010101" charset="-122"/>
                        </a:rPr>
                        <a:t>9.5</a:t>
                      </a:r>
                      <a:endParaRPr lang="en-US" sz="1200" b="1">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1">
                          <a:solidFill>
                            <a:srgbClr val="000000"/>
                          </a:solidFill>
                          <a:latin typeface="仿宋_GB2312" panose="02010609030101010101" charset="-122"/>
                          <a:ea typeface="仿宋_GB2312" panose="02010609030101010101" charset="-122"/>
                          <a:cs typeface="仿宋_GB2312" panose="02010609030101010101" charset="-122"/>
                        </a:rPr>
                        <a:t>9.5</a:t>
                      </a:r>
                      <a:endParaRPr lang="en-US" sz="1200" b="1">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仿宋_GB2312" panose="02010609030101010101" charset="-122"/>
                        </a:rPr>
                        <a:t>3</a:t>
                      </a:r>
                      <a:endParaRPr lang="en-US" altLang="en-US" sz="1200" b="1">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仿宋_GB2312" panose="02010609030101010101" charset="-122"/>
                        </a:rPr>
                        <a:t>4</a:t>
                      </a:r>
                      <a:endParaRPr lang="en-US" altLang="en-US" sz="1200" b="1">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仿宋_GB2312" panose="02010609030101010101" charset="-122"/>
                        </a:rPr>
                        <a:t>2</a:t>
                      </a:r>
                      <a:endParaRPr lang="en-US" altLang="en-US" sz="1200" b="1">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仿宋_GB2312" panose="02010609030101010101" charset="-122"/>
                        </a:rPr>
                        <a:t>0</a:t>
                      </a:r>
                      <a:endParaRPr lang="en-US" altLang="en-US" sz="1200" b="1">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 </a:t>
                      </a:r>
                      <a:endParaRPr lang="en-US" alt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 </a:t>
                      </a:r>
                      <a:endParaRPr lang="en-US" alt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6987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8">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通识选修课程</a:t>
                      </a:r>
                      <a:endParaRPr lang="en-US" alt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 </a:t>
                      </a:r>
                      <a:r>
                        <a:rPr lang="en-US" altLang="zh-CN" sz="1200">
                          <a:solidFill>
                            <a:srgbClr val="000000"/>
                          </a:solidFill>
                          <a:latin typeface="仿宋_GB2312" panose="02010609030101010101" charset="-122"/>
                          <a:ea typeface="仿宋_GB2312" panose="02010609030101010101" charset="-122"/>
                        </a:rPr>
                        <a:t>思想道德与文化传承</a:t>
                      </a:r>
                      <a:endParaRPr 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 </a:t>
                      </a:r>
                      <a:endParaRPr lang="en-US" alt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 </a:t>
                      </a:r>
                      <a:endParaRPr lang="en-US" alt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 </a:t>
                      </a:r>
                      <a:endParaRPr lang="en-US" alt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 </a:t>
                      </a:r>
                      <a:endParaRPr lang="en-US" alt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7" gridSpan="5">
                  <a:txBody>
                    <a:bodyPr/>
                    <a:p>
                      <a:pPr indent="0">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1.在通识选修模块中至少修读12学分，每个模块至少选修1学分。</a:t>
                      </a:r>
                      <a:endParaRPr lang="en-US" sz="1200" b="0">
                        <a:solidFill>
                          <a:srgbClr val="000000"/>
                        </a:solidFill>
                        <a:latin typeface="仿宋_GB2312" panose="02010609030101010101" charset="-122"/>
                        <a:ea typeface="仿宋_GB2312" panose="02010609030101010101" charset="-122"/>
                        <a:cs typeface="仿宋_GB2312" panose="02010609030101010101" charset="-122"/>
                      </a:endParaRPr>
                    </a:p>
                    <a:p>
                      <a:pPr indent="0">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2.其中限选：</a:t>
                      </a:r>
                      <a:endParaRPr lang="en-US" sz="1200" b="0">
                        <a:solidFill>
                          <a:srgbClr val="000000"/>
                        </a:solidFill>
                        <a:latin typeface="仿宋_GB2312" panose="02010609030101010101" charset="-122"/>
                        <a:ea typeface="仿宋_GB2312" panose="02010609030101010101" charset="-122"/>
                        <a:cs typeface="仿宋_GB2312" panose="02010609030101010101" charset="-122"/>
                      </a:endParaRPr>
                    </a:p>
                    <a:p>
                      <a:pPr indent="0">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  四史1学分</a:t>
                      </a:r>
                      <a:endParaRPr lang="en-US" sz="1200" b="0">
                        <a:solidFill>
                          <a:srgbClr val="000000"/>
                        </a:solidFill>
                        <a:latin typeface="仿宋_GB2312" panose="02010609030101010101" charset="-122"/>
                        <a:ea typeface="仿宋_GB2312" panose="02010609030101010101" charset="-122"/>
                        <a:cs typeface="仿宋_GB2312" panose="02010609030101010101" charset="-122"/>
                      </a:endParaRPr>
                    </a:p>
                    <a:p>
                      <a:pPr indent="0">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  美育2学分</a:t>
                      </a:r>
                      <a:endParaRPr lang="en-US" sz="1200" b="0">
                        <a:solidFill>
                          <a:srgbClr val="000000"/>
                        </a:solidFill>
                        <a:latin typeface="仿宋_GB2312" panose="02010609030101010101" charset="-122"/>
                        <a:ea typeface="仿宋_GB2312" panose="02010609030101010101" charset="-122"/>
                        <a:cs typeface="仿宋_GB2312" panose="02010609030101010101" charset="-122"/>
                      </a:endParaRPr>
                    </a:p>
                    <a:p>
                      <a:pPr indent="0">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  健康教育1学分</a:t>
                      </a:r>
                      <a:endParaRPr lang="en-US" sz="1200" b="0">
                        <a:solidFill>
                          <a:srgbClr val="000000"/>
                        </a:solidFill>
                        <a:latin typeface="仿宋_GB2312" panose="02010609030101010101" charset="-122"/>
                        <a:ea typeface="仿宋_GB2312" panose="02010609030101010101" charset="-122"/>
                        <a:cs typeface="仿宋_GB2312" panose="02010609030101010101" charset="-122"/>
                      </a:endParaRPr>
                    </a:p>
                    <a:p>
                      <a:pPr indent="0">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  创新创业1学分</a:t>
                      </a:r>
                      <a:endParaRPr lang="en-US" alt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7" hMerge="1">
                  <a:tcPr>
                    <a:lnT w="12700" cap="flat" cmpd="sng">
                      <a:solidFill>
                        <a:srgbClr val="000000"/>
                      </a:solidFill>
                      <a:prstDash val="solid"/>
                      <a:headEnd type="none" w="med" len="med"/>
                      <a:tailEnd type="none" w="med" len="med"/>
                    </a:lnT>
                  </a:tcPr>
                </a:tc>
                <a:tc rowSpan="7" hMerge="1">
                  <a:tcPr>
                    <a:lnT w="12700" cap="flat" cmpd="sng">
                      <a:solidFill>
                        <a:srgbClr val="000000"/>
                      </a:solidFill>
                      <a:prstDash val="solid"/>
                      <a:headEnd type="none" w="med" len="med"/>
                      <a:tailEnd type="none" w="med" len="med"/>
                    </a:lnT>
                  </a:tcPr>
                </a:tc>
                <a:tc rowSpan="7" hMerge="1">
                  <a:tcPr>
                    <a:lnT w="12700" cap="flat" cmpd="sng">
                      <a:solidFill>
                        <a:srgbClr val="000000"/>
                      </a:solidFill>
                      <a:prstDash val="solid"/>
                      <a:headEnd type="none" w="med" len="med"/>
                      <a:tailEnd type="none" w="med" len="med"/>
                    </a:lnT>
                  </a:tcPr>
                </a:tc>
                <a:tc rowSpan="7"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tcPr>
                </a:tc>
                <a:tc>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 </a:t>
                      </a:r>
                      <a:endParaRPr lang="en-US" alt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 </a:t>
                      </a:r>
                      <a:endParaRPr lang="en-US" alt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 </a:t>
                      </a:r>
                      <a:endParaRPr lang="en-US" alt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查</a:t>
                      </a:r>
                      <a:endParaRPr lang="en-US" alt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7">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课程目录见附件</a:t>
                      </a:r>
                      <a:endParaRPr lang="en-US" alt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7">
                  <a:txBody>
                    <a:bodyPr/>
                    <a:p>
                      <a:pPr indent="0" algn="ctr">
                        <a:buNone/>
                      </a:pPr>
                      <a:endParaRPr lang="en-US" alt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5019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 </a:t>
                      </a:r>
                      <a:r>
                        <a:rPr lang="en-US" altLang="zh-CN" sz="1200">
                          <a:solidFill>
                            <a:srgbClr val="000000"/>
                          </a:solidFill>
                          <a:latin typeface="仿宋_GB2312" panose="02010609030101010101" charset="-122"/>
                          <a:ea typeface="仿宋_GB2312" panose="02010609030101010101" charset="-122"/>
                        </a:rPr>
                        <a:t>艺术鉴赏与审美体验</a:t>
                      </a:r>
                      <a:endParaRPr 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gridSpan="5">
                  <a:tcPr>
                    <a:lnL w="12700" cap="flat" cmpd="sng">
                      <a:solidFill>
                        <a:srgbClr val="000000"/>
                      </a:solidFill>
                      <a:prstDash val="solid"/>
                      <a:headEnd type="none" w="med" len="med"/>
                      <a:tailEnd type="none" w="med" len="med"/>
                    </a:lnL>
                  </a:tcPr>
                </a:tc>
                <a:tc vMerge="1" hMerge="1">
                  <a:tcPr/>
                </a:tc>
                <a:tc vMerge="1" hMerge="1">
                  <a:tcPr/>
                </a:tc>
                <a:tc vMerge="1" hMerge="1">
                  <a:tcPr/>
                </a:tc>
                <a:tc vMerge="1" hMerge="1">
                  <a:tcPr>
                    <a:lnR w="12700" cap="flat" cmpd="sng">
                      <a:solidFill>
                        <a:srgbClr val="000000"/>
                      </a:solidFill>
                      <a:prstDash val="solid"/>
                      <a:headEnd type="none" w="med" len="med"/>
                      <a:tailEnd type="none" w="med" len="med"/>
                    </a:lnR>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查</a:t>
                      </a:r>
                      <a:endParaRPr lang="en-US" alt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r>
              <a:tr h="25971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 </a:t>
                      </a:r>
                      <a:r>
                        <a:rPr lang="en-US" altLang="zh-CN" sz="1200">
                          <a:solidFill>
                            <a:srgbClr val="000000"/>
                          </a:solidFill>
                          <a:latin typeface="仿宋_GB2312" panose="02010609030101010101" charset="-122"/>
                          <a:ea typeface="仿宋_GB2312" panose="02010609030101010101" charset="-122"/>
                        </a:rPr>
                        <a:t>体育素养与运动能力</a:t>
                      </a:r>
                      <a:endParaRPr 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gridSpan="5">
                  <a:tcPr>
                    <a:lnL w="12700" cap="flat" cmpd="sng">
                      <a:solidFill>
                        <a:srgbClr val="000000"/>
                      </a:solidFill>
                      <a:prstDash val="solid"/>
                      <a:headEnd type="none" w="med" len="med"/>
                      <a:tailEnd type="none" w="med" len="med"/>
                    </a:lnL>
                  </a:tcPr>
                </a:tc>
                <a:tc vMerge="1" hMerge="1">
                  <a:tcPr/>
                </a:tc>
                <a:tc vMerge="1" hMerge="1">
                  <a:tcPr/>
                </a:tc>
                <a:tc vMerge="1" hMerge="1">
                  <a:tcPr/>
                </a:tc>
                <a:tc vMerge="1" hMerge="1">
                  <a:tcPr>
                    <a:lnR w="12700" cap="flat" cmpd="sng">
                      <a:solidFill>
                        <a:srgbClr val="000000"/>
                      </a:solidFill>
                      <a:prstDash val="solid"/>
                      <a:headEnd type="none" w="med" len="med"/>
                      <a:tailEnd type="none" w="med" len="med"/>
                    </a:lnR>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查</a:t>
                      </a:r>
                      <a:endParaRPr lang="en-US" alt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r>
              <a:tr h="29908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 </a:t>
                      </a:r>
                      <a:r>
                        <a:rPr lang="en-US" altLang="zh-CN" sz="1200">
                          <a:solidFill>
                            <a:srgbClr val="000000"/>
                          </a:solidFill>
                          <a:latin typeface="仿宋_GB2312" panose="02010609030101010101" charset="-122"/>
                          <a:ea typeface="仿宋_GB2312" panose="02010609030101010101" charset="-122"/>
                        </a:rPr>
                        <a:t>社会科学与当代世界</a:t>
                      </a:r>
                      <a:endParaRPr 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gridSpan="5">
                  <a:tcPr>
                    <a:lnL w="12700" cap="flat" cmpd="sng">
                      <a:solidFill>
                        <a:srgbClr val="000000"/>
                      </a:solidFill>
                      <a:prstDash val="solid"/>
                      <a:headEnd type="none" w="med" len="med"/>
                      <a:tailEnd type="none" w="med" len="med"/>
                    </a:lnL>
                  </a:tcPr>
                </a:tc>
                <a:tc vMerge="1" hMerge="1">
                  <a:tcPr/>
                </a:tc>
                <a:tc vMerge="1" hMerge="1">
                  <a:tcPr/>
                </a:tc>
                <a:tc vMerge="1" hMerge="1">
                  <a:tcPr/>
                </a:tc>
                <a:tc vMerge="1" hMerge="1">
                  <a:tcPr>
                    <a:lnR w="12700" cap="flat" cmpd="sng">
                      <a:solidFill>
                        <a:srgbClr val="000000"/>
                      </a:solidFill>
                      <a:prstDash val="solid"/>
                      <a:headEnd type="none" w="med" len="med"/>
                      <a:tailEnd type="none" w="med" len="med"/>
                    </a:lnR>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查</a:t>
                      </a:r>
                      <a:endParaRPr lang="en-US" alt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r>
              <a:tr h="25908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 </a:t>
                      </a:r>
                      <a:r>
                        <a:rPr lang="en-US" altLang="zh-CN" sz="1200">
                          <a:solidFill>
                            <a:srgbClr val="000000"/>
                          </a:solidFill>
                          <a:latin typeface="仿宋_GB2312" panose="02010609030101010101" charset="-122"/>
                          <a:ea typeface="仿宋_GB2312" panose="02010609030101010101" charset="-122"/>
                        </a:rPr>
                        <a:t>思维科学与自我发展</a:t>
                      </a:r>
                      <a:endParaRPr 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gridSpan="5">
                  <a:tcPr>
                    <a:lnL w="12700" cap="flat" cmpd="sng">
                      <a:solidFill>
                        <a:srgbClr val="000000"/>
                      </a:solidFill>
                      <a:prstDash val="solid"/>
                      <a:headEnd type="none" w="med" len="med"/>
                      <a:tailEnd type="none" w="med" len="med"/>
                    </a:lnL>
                  </a:tcPr>
                </a:tc>
                <a:tc vMerge="1" hMerge="1">
                  <a:tcPr/>
                </a:tc>
                <a:tc vMerge="1" hMerge="1">
                  <a:tcPr/>
                </a:tc>
                <a:tc vMerge="1" hMerge="1">
                  <a:tcPr/>
                </a:tc>
                <a:tc vMerge="1" hMerge="1">
                  <a:tcPr>
                    <a:lnR w="12700" cap="flat" cmpd="sng">
                      <a:solidFill>
                        <a:srgbClr val="000000"/>
                      </a:solidFill>
                      <a:prstDash val="solid"/>
                      <a:headEnd type="none" w="med" len="med"/>
                      <a:tailEnd type="none" w="med" len="med"/>
                    </a:lnR>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查</a:t>
                      </a:r>
                      <a:endParaRPr lang="en-US" alt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r>
              <a:tr h="29908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 </a:t>
                      </a:r>
                      <a:r>
                        <a:rPr lang="en-US" altLang="zh-CN" sz="1200">
                          <a:solidFill>
                            <a:srgbClr val="000000"/>
                          </a:solidFill>
                          <a:latin typeface="仿宋_GB2312" panose="02010609030101010101" charset="-122"/>
                          <a:ea typeface="仿宋_GB2312" panose="02010609030101010101" charset="-122"/>
                        </a:rPr>
                        <a:t>自然科学与现代技术</a:t>
                      </a:r>
                      <a:endParaRPr 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gridSpan="5">
                  <a:tcPr>
                    <a:lnL w="12700" cap="flat" cmpd="sng">
                      <a:solidFill>
                        <a:srgbClr val="000000"/>
                      </a:solidFill>
                      <a:prstDash val="solid"/>
                      <a:headEnd type="none" w="med" len="med"/>
                      <a:tailEnd type="none" w="med" len="med"/>
                    </a:lnL>
                  </a:tcPr>
                </a:tc>
                <a:tc vMerge="1" hMerge="1">
                  <a:tcPr/>
                </a:tc>
                <a:tc vMerge="1" hMerge="1">
                  <a:tcPr/>
                </a:tc>
                <a:tc vMerge="1" hMerge="1">
                  <a:tcPr/>
                </a:tc>
                <a:tc vMerge="1" hMerge="1">
                  <a:tcPr>
                    <a:lnR w="12700" cap="flat" cmpd="sng">
                      <a:solidFill>
                        <a:srgbClr val="000000"/>
                      </a:solidFill>
                      <a:prstDash val="solid"/>
                      <a:headEnd type="none" w="med" len="med"/>
                      <a:tailEnd type="none" w="med" len="med"/>
                    </a:lnR>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查</a:t>
                      </a:r>
                      <a:endParaRPr lang="en-US" alt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r>
              <a:tr h="29146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 </a:t>
                      </a:r>
                      <a:r>
                        <a:rPr lang="en-US" altLang="zh-CN" sz="1200">
                          <a:solidFill>
                            <a:srgbClr val="000000"/>
                          </a:solidFill>
                          <a:latin typeface="仿宋_GB2312" panose="02010609030101010101" charset="-122"/>
                          <a:ea typeface="仿宋_GB2312" panose="02010609030101010101" charset="-122"/>
                        </a:rPr>
                        <a:t>大学生创新创业教育</a:t>
                      </a:r>
                      <a:endParaRPr 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gridSpan="5">
                  <a:tcPr>
                    <a:lnL w="12700" cap="flat" cmpd="sng">
                      <a:solidFill>
                        <a:srgbClr val="000000"/>
                      </a:solidFill>
                      <a:prstDash val="solid"/>
                      <a:headEnd type="none" w="med" len="med"/>
                      <a:tailEnd type="none" w="med" len="med"/>
                    </a:lnL>
                    <a:lnB w="12700" cap="flat" cmpd="sng">
                      <a:solidFill>
                        <a:srgbClr val="000000"/>
                      </a:solidFill>
                      <a:prstDash val="solid"/>
                      <a:headEnd type="none" w="med" len="med"/>
                      <a:tailEnd type="none" w="med" len="med"/>
                    </a:lnB>
                  </a:tcPr>
                </a:tc>
                <a:tc vMerge="1" hMerge="1">
                  <a:tcPr>
                    <a:lnB w="12700" cap="flat" cmpd="sng">
                      <a:solidFill>
                        <a:srgbClr val="000000"/>
                      </a:solidFill>
                      <a:prstDash val="solid"/>
                      <a:headEnd type="none" w="med" len="med"/>
                      <a:tailEnd type="none" w="med" len="med"/>
                    </a:lnB>
                  </a:tcPr>
                </a:tc>
                <a:tc vMerge="1" hMerge="1">
                  <a:tcPr>
                    <a:lnB w="12700" cap="flat" cmpd="sng">
                      <a:solidFill>
                        <a:srgbClr val="000000"/>
                      </a:solidFill>
                      <a:prstDash val="solid"/>
                      <a:headEnd type="none" w="med" len="med"/>
                      <a:tailEnd type="none" w="med" len="med"/>
                    </a:lnB>
                  </a:tcPr>
                </a:tc>
                <a:tc vMerge="1" hMerge="1">
                  <a:tcPr>
                    <a:lnB w="12700" cap="flat" cmpd="sng">
                      <a:solidFill>
                        <a:srgbClr val="000000"/>
                      </a:solidFill>
                      <a:prstDash val="solid"/>
                      <a:headEnd type="none" w="med" len="med"/>
                      <a:tailEnd type="none" w="med" len="med"/>
                    </a:lnB>
                  </a:tcPr>
                </a:tc>
                <a:tc vMerge="1" hMerge="1">
                  <a:tcPr>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黑体" panose="02010609060101010101" pitchFamily="49" charset="-122"/>
                          <a:ea typeface="黑体" panose="02010609060101010101" pitchFamily="49" charset="-122"/>
                          <a:cs typeface="黑体" panose="02010609060101010101" pitchFamily="49" charset="-122"/>
                        </a:rPr>
                        <a:t> </a:t>
                      </a:r>
                      <a:endParaRPr lang="en-US" altLang="en-US" sz="1200" b="0">
                        <a:solidFill>
                          <a:srgbClr val="000000"/>
                        </a:solidFill>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仿宋_GB2312" panose="02010609030101010101" charset="-122"/>
                          <a:ea typeface="仿宋_GB2312" panose="02010609030101010101" charset="-122"/>
                          <a:cs typeface="仿宋_GB2312" panose="02010609030101010101" charset="-122"/>
                        </a:rPr>
                        <a:t>查</a:t>
                      </a:r>
                      <a:endParaRPr lang="en-US" altLang="en-US" sz="12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r>
              <a:tr h="39814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lgn="ctr">
                        <a:buNone/>
                      </a:pPr>
                      <a:r>
                        <a:rPr lang="en-US" sz="1200" b="1">
                          <a:solidFill>
                            <a:srgbClr val="000000"/>
                          </a:solidFill>
                          <a:latin typeface="仿宋_GB2312" panose="02010609030101010101" charset="-122"/>
                          <a:ea typeface="仿宋_GB2312" panose="02010609030101010101" charset="-122"/>
                          <a:cs typeface="黑体" panose="02010609060101010101" pitchFamily="49" charset="-122"/>
                        </a:rPr>
                        <a:t>通识选修课程小计</a:t>
                      </a:r>
                      <a:endParaRPr lang="en-US" altLang="en-US" sz="12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黑体" panose="02010609060101010101" pitchFamily="49" charset="-122"/>
                        </a:rPr>
                        <a:t>12</a:t>
                      </a:r>
                      <a:endParaRPr lang="en-US" altLang="en-US" sz="12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黑体" panose="02010609060101010101" pitchFamily="49" charset="-122"/>
                        </a:rPr>
                        <a:t>192</a:t>
                      </a:r>
                      <a:endParaRPr lang="en-US" altLang="en-US" sz="12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黑体" panose="02010609060101010101" pitchFamily="49" charset="-122"/>
                        </a:rPr>
                        <a:t>192</a:t>
                      </a:r>
                      <a:endParaRPr lang="en-US" altLang="en-US" sz="12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12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12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黑体" panose="02010609060101010101" pitchFamily="49" charset="-122"/>
                        </a:rPr>
                        <a:t>2</a:t>
                      </a:r>
                      <a:endParaRPr lang="en-US" altLang="en-US" sz="12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黑体" panose="02010609060101010101" pitchFamily="49" charset="-122"/>
                        </a:rPr>
                        <a:t>2</a:t>
                      </a:r>
                      <a:endParaRPr lang="en-US" altLang="en-US" sz="12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黑体" panose="02010609060101010101" pitchFamily="49" charset="-122"/>
                        </a:rPr>
                        <a:t>4</a:t>
                      </a:r>
                      <a:endParaRPr lang="en-US" altLang="en-US" sz="12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黑体" panose="02010609060101010101" pitchFamily="49" charset="-122"/>
                        </a:rPr>
                        <a:t>4</a:t>
                      </a:r>
                      <a:endParaRPr lang="en-US" altLang="en-US" sz="12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12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12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12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200" b="1">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12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lgn="ctr">
                        <a:buNone/>
                      </a:pPr>
                      <a:endParaRPr lang="en-US" altLang="en-US" sz="12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教学大纲设计</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1" name="文本框 17"/>
          <p:cNvSpPr txBox="1">
            <a:spLocks noChangeArrowheads="1"/>
          </p:cNvSpPr>
          <p:nvPr/>
        </p:nvSpPr>
        <p:spPr bwMode="auto">
          <a:xfrm>
            <a:off x="2052320" y="790575"/>
            <a:ext cx="310515" cy="570230"/>
          </a:xfrm>
          <a:prstGeom prst="rect">
            <a:avLst/>
          </a:prstGeom>
          <a:noFill/>
          <a:ln>
            <a:noFill/>
          </a:ln>
        </p:spPr>
        <p:txBody>
          <a:bodyPr wrap="non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lang="zh-CN" altLang="en-US" sz="3200" b="1" dirty="0" smtClean="0">
              <a:solidFill>
                <a:srgbClr val="FF0000"/>
              </a:solidFill>
              <a:latin typeface="+mj-ea"/>
              <a:ea typeface="+mj-ea"/>
            </a:endParaRPr>
          </a:p>
        </p:txBody>
      </p: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2" name="文本框 1"/>
          <p:cNvSpPr txBox="1"/>
          <p:nvPr/>
        </p:nvSpPr>
        <p:spPr>
          <a:xfrm>
            <a:off x="2123440" y="914400"/>
            <a:ext cx="3075305" cy="521970"/>
          </a:xfrm>
          <a:prstGeom prst="rect">
            <a:avLst/>
          </a:prstGeom>
          <a:noFill/>
          <a:ln w="9525">
            <a:noFill/>
          </a:ln>
        </p:spPr>
        <p:txBody>
          <a:bodyPr wrap="square">
            <a:spAutoFit/>
          </a:bodyPr>
          <a:p>
            <a:pPr indent="356870"/>
            <a:r>
              <a:rPr lang="zh-CN" sz="2800" b="1">
                <a:ea typeface="宋体" panose="02010600030101010101" pitchFamily="2" charset="-122"/>
              </a:rPr>
              <a:t>二、总体安排</a:t>
            </a:r>
            <a:endParaRPr lang="zh-CN" altLang="en-US" sz="2800" b="1">
              <a:ea typeface="宋体" panose="02010600030101010101" pitchFamily="2" charset="-122"/>
            </a:endParaRPr>
          </a:p>
        </p:txBody>
      </p:sp>
      <p:graphicFrame>
        <p:nvGraphicFramePr>
          <p:cNvPr id="12" name="表格 11"/>
          <p:cNvGraphicFramePr/>
          <p:nvPr>
            <p:custDataLst>
              <p:tags r:id="rId5"/>
            </p:custDataLst>
          </p:nvPr>
        </p:nvGraphicFramePr>
        <p:xfrm>
          <a:off x="1976755" y="1584960"/>
          <a:ext cx="6701155" cy="3108960"/>
        </p:xfrm>
        <a:graphic>
          <a:graphicData uri="http://schemas.openxmlformats.org/drawingml/2006/table">
            <a:tbl>
              <a:tblPr/>
              <a:tblGrid>
                <a:gridCol w="585470"/>
                <a:gridCol w="1728470"/>
                <a:gridCol w="4387215"/>
              </a:tblGrid>
              <a:tr h="731520">
                <a:tc>
                  <a:txBody>
                    <a:bodyPr/>
                    <a:p>
                      <a:pPr indent="0" algn="ctr">
                        <a:buNone/>
                      </a:pPr>
                      <a:r>
                        <a:rPr lang="en-US" sz="2400" b="1">
                          <a:latin typeface="Times New Roman" panose="02020603050405020304" charset="0"/>
                          <a:cs typeface="Times New Roman" panose="02020603050405020304" charset="0"/>
                        </a:rPr>
                        <a:t>序号</a:t>
                      </a:r>
                      <a:endParaRPr lang="en-US" altLang="en-US" sz="24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仿宋_GB2312" panose="02010609030101010101" charset="-122"/>
                          <a:ea typeface="仿宋_GB2312" panose="02010609030101010101" charset="-122"/>
                          <a:cs typeface="仿宋_GB2312" panose="02010609030101010101" charset="-122"/>
                        </a:rPr>
                        <a:t>课程内容</a:t>
                      </a:r>
                      <a:endParaRPr lang="en-US" altLang="en-US" sz="2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仿宋_GB2312" panose="02010609030101010101" charset="-122"/>
                          <a:ea typeface="仿宋_GB2312" panose="02010609030101010101" charset="-122"/>
                          <a:cs typeface="仿宋_GB2312" panose="02010609030101010101" charset="-122"/>
                        </a:rPr>
                        <a:t>总体安排</a:t>
                      </a:r>
                      <a:endParaRPr lang="en-US" altLang="en-US" sz="2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23875">
                <a:tc>
                  <a:txBody>
                    <a:bodyPr/>
                    <a:p>
                      <a:pPr indent="0" algn="ctr">
                        <a:buNone/>
                      </a:pPr>
                      <a:r>
                        <a:rPr lang="en-US" sz="2400" b="0">
                          <a:latin typeface="仿宋_GB2312" panose="02010609030101010101" charset="-122"/>
                          <a:ea typeface="仿宋_GB2312" panose="02010609030101010101" charset="-122"/>
                          <a:cs typeface="仿宋_GB2312" panose="02010609030101010101" charset="-122"/>
                        </a:rPr>
                        <a:t>1</a:t>
                      </a:r>
                      <a:endParaRPr lang="en-US" altLang="en-US" sz="2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仿宋_GB2312" panose="02010609030101010101" charset="-122"/>
                          <a:ea typeface="仿宋_GB2312" panose="02010609030101010101" charset="-122"/>
                          <a:cs typeface="仿宋_GB2312" panose="02010609030101010101" charset="-122"/>
                        </a:rPr>
                        <a:t>教学模式</a:t>
                      </a:r>
                      <a:endParaRPr lang="en-US" altLang="en-US" sz="2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buClrTx/>
                        <a:buSzTx/>
                        <a:buFontTx/>
                        <a:buNone/>
                      </a:pPr>
                      <a:r>
                        <a:rPr lang="en-US" sz="1400" b="0">
                          <a:solidFill>
                            <a:srgbClr val="FF0000"/>
                          </a:solidFill>
                          <a:latin typeface="Times New Roman" panose="02020603050405020304" charset="0"/>
                          <a:cs typeface="Times New Roman" panose="02020603050405020304" charset="0"/>
                        </a:rPr>
                        <a:t>与表</a:t>
                      </a:r>
                      <a:r>
                        <a:rPr lang="zh-CN" altLang="en-US" sz="1400" b="0">
                          <a:solidFill>
                            <a:srgbClr val="FF0000"/>
                          </a:solidFill>
                          <a:latin typeface="Times New Roman" panose="02020603050405020304" charset="0"/>
                          <a:cs typeface="Times New Roman" panose="02020603050405020304" charset="0"/>
                        </a:rPr>
                        <a:t>五</a:t>
                      </a:r>
                      <a:r>
                        <a:rPr lang="en-US" sz="1400" b="0">
                          <a:solidFill>
                            <a:srgbClr val="FF0000"/>
                          </a:solidFill>
                          <a:latin typeface="Times New Roman" panose="02020603050405020304" charset="0"/>
                          <a:cs typeface="Times New Roman" panose="02020603050405020304" charset="0"/>
                        </a:rPr>
                        <a:t>的教学方法设计密切相关，如集中授课，慕课，案例分析，小组研讨，综合训练等</a:t>
                      </a:r>
                      <a:endParaRPr lang="en-US" sz="1400" b="0">
                        <a:solidFill>
                          <a:srgbClr val="FF0000"/>
                        </a:solidFill>
                        <a:latin typeface="Times New Roman" panose="02020603050405020304" charset="0"/>
                        <a:cs typeface="Times New Roman" panose="02020603050405020304"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02615">
                <a:tc>
                  <a:txBody>
                    <a:bodyPr/>
                    <a:p>
                      <a:pPr indent="0" algn="ctr">
                        <a:buNone/>
                      </a:pPr>
                      <a:r>
                        <a:rPr lang="en-US" sz="2400" b="0">
                          <a:latin typeface="Times New Roman" panose="02020603050405020304" charset="0"/>
                          <a:cs typeface="Times New Roman" panose="02020603050405020304" charset="0"/>
                        </a:rPr>
                        <a:t>2</a:t>
                      </a:r>
                      <a:endParaRPr lang="en-US" altLang="en-US" sz="2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仿宋_GB2312" panose="02010609030101010101" charset="-122"/>
                          <a:ea typeface="仿宋_GB2312" panose="02010609030101010101" charset="-122"/>
                          <a:cs typeface="仿宋_GB2312" panose="02010609030101010101" charset="-122"/>
                        </a:rPr>
                        <a:t>学习任务</a:t>
                      </a:r>
                      <a:endParaRPr lang="en-US" altLang="en-US" sz="2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buClrTx/>
                        <a:buSzTx/>
                        <a:buFontTx/>
                        <a:buNone/>
                      </a:pPr>
                      <a:r>
                        <a:rPr lang="en-US" sz="1400" b="0">
                          <a:solidFill>
                            <a:srgbClr val="FF0000"/>
                          </a:solidFill>
                          <a:latin typeface="Times New Roman" panose="02020603050405020304" charset="0"/>
                          <a:cs typeface="Times New Roman" panose="02020603050405020304" charset="0"/>
                        </a:rPr>
                        <a:t> </a:t>
                      </a:r>
                      <a:r>
                        <a:rPr lang="en-US" sz="1400">
                          <a:solidFill>
                            <a:srgbClr val="FF0000"/>
                          </a:solidFill>
                          <a:latin typeface="Times New Roman" panose="02020603050405020304" charset="0"/>
                          <a:cs typeface="Times New Roman" panose="02020603050405020304" charset="0"/>
                          <a:sym typeface="+mn-ea"/>
                        </a:rPr>
                        <a:t>与</a:t>
                      </a:r>
                      <a:r>
                        <a:rPr lang="zh-CN" altLang="en-US" sz="1400">
                          <a:solidFill>
                            <a:srgbClr val="FF0000"/>
                          </a:solidFill>
                          <a:latin typeface="Times New Roman" panose="02020603050405020304" charset="0"/>
                          <a:cs typeface="Times New Roman" panose="02020603050405020304" charset="0"/>
                          <a:sym typeface="+mn-ea"/>
                        </a:rPr>
                        <a:t>学习任务</a:t>
                      </a:r>
                      <a:r>
                        <a:rPr lang="en-US" sz="1400">
                          <a:solidFill>
                            <a:srgbClr val="FF0000"/>
                          </a:solidFill>
                          <a:latin typeface="Times New Roman" panose="02020603050405020304" charset="0"/>
                          <a:cs typeface="Times New Roman" panose="02020603050405020304" charset="0"/>
                          <a:sym typeface="+mn-ea"/>
                        </a:rPr>
                        <a:t>设计密切相关，</a:t>
                      </a:r>
                      <a:r>
                        <a:rPr lang="zh-CN" altLang="en-US" sz="1400">
                          <a:solidFill>
                            <a:srgbClr val="FF0000"/>
                          </a:solidFill>
                          <a:latin typeface="Times New Roman" panose="02020603050405020304" charset="0"/>
                          <a:cs typeface="Times New Roman" panose="02020603050405020304" charset="0"/>
                          <a:sym typeface="+mn-ea"/>
                        </a:rPr>
                        <a:t>如</a:t>
                      </a:r>
                      <a:r>
                        <a:rPr lang="zh-CN" altLang="en-US" sz="1400" b="0">
                          <a:solidFill>
                            <a:srgbClr val="FF0000"/>
                          </a:solidFill>
                          <a:latin typeface="Times New Roman" panose="02020603050405020304" charset="0"/>
                          <a:cs typeface="Times New Roman" panose="02020603050405020304" charset="0"/>
                        </a:rPr>
                        <a:t>自学慕课，作业，综合训练，成果展示，小组研讨等</a:t>
                      </a:r>
                      <a:endParaRPr lang="zh-CN" altLang="en-US" sz="1400" b="0">
                        <a:solidFill>
                          <a:srgbClr val="FF0000"/>
                        </a:solidFill>
                        <a:latin typeface="Times New Roman" panose="02020603050405020304" charset="0"/>
                        <a:cs typeface="Times New Roman" panose="02020603050405020304"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70865">
                <a:tc>
                  <a:txBody>
                    <a:bodyPr/>
                    <a:p>
                      <a:pPr indent="0" algn="ctr">
                        <a:buNone/>
                      </a:pPr>
                      <a:r>
                        <a:rPr lang="en-US" sz="2400" b="0">
                          <a:latin typeface="Times New Roman" panose="02020603050405020304" charset="0"/>
                          <a:cs typeface="Times New Roman" panose="02020603050405020304" charset="0"/>
                        </a:rPr>
                        <a:t>3</a:t>
                      </a:r>
                      <a:endParaRPr lang="en-US" altLang="en-US" sz="2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仿宋_GB2312" panose="02010609030101010101" charset="-122"/>
                          <a:ea typeface="仿宋_GB2312" panose="02010609030101010101" charset="-122"/>
                          <a:cs typeface="仿宋_GB2312" panose="02010609030101010101" charset="-122"/>
                        </a:rPr>
                        <a:t>教学组织</a:t>
                      </a:r>
                      <a:endParaRPr lang="en-US" altLang="en-US" sz="2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buClrTx/>
                        <a:buSzTx/>
                        <a:buFontTx/>
                        <a:buNone/>
                      </a:pPr>
                      <a:r>
                        <a:rPr lang="en-US" sz="1400" b="0">
                          <a:solidFill>
                            <a:srgbClr val="FF0000"/>
                          </a:solidFill>
                          <a:latin typeface="Times New Roman" panose="02020603050405020304" charset="0"/>
                          <a:cs typeface="Times New Roman" panose="02020603050405020304" charset="0"/>
                        </a:rPr>
                        <a:t> 除集中授课以外，如慕课、实验、训练等</a:t>
                      </a:r>
                      <a:r>
                        <a:rPr lang="zh-CN" altLang="en-US" sz="1400" b="0">
                          <a:solidFill>
                            <a:srgbClr val="FF0000"/>
                          </a:solidFill>
                          <a:latin typeface="Times New Roman" panose="02020603050405020304" charset="0"/>
                          <a:cs typeface="Times New Roman" panose="02020603050405020304" charset="0"/>
                        </a:rPr>
                        <a:t>是否分组，课内外、线上线下如何组织教学</a:t>
                      </a:r>
                      <a:endParaRPr lang="zh-CN" altLang="en-US" sz="1400" b="0">
                        <a:solidFill>
                          <a:srgbClr val="FF0000"/>
                        </a:solidFill>
                        <a:latin typeface="Times New Roman" panose="02020603050405020304" charset="0"/>
                        <a:cs typeface="Times New Roman" panose="02020603050405020304"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80085">
                <a:tc>
                  <a:txBody>
                    <a:bodyPr/>
                    <a:p>
                      <a:pPr indent="0" algn="ctr">
                        <a:buNone/>
                      </a:pPr>
                      <a:r>
                        <a:rPr lang="en-US" sz="2400" b="0">
                          <a:latin typeface="Times New Roman" panose="02020603050405020304" charset="0"/>
                          <a:cs typeface="Times New Roman" panose="02020603050405020304" charset="0"/>
                        </a:rPr>
                        <a:t>4</a:t>
                      </a:r>
                      <a:endParaRPr lang="en-US" altLang="en-US" sz="2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仿宋_GB2312" panose="02010609030101010101" charset="-122"/>
                          <a:ea typeface="仿宋_GB2312" panose="02010609030101010101" charset="-122"/>
                          <a:cs typeface="仿宋_GB2312" panose="02010609030101010101" charset="-122"/>
                        </a:rPr>
                        <a:t>考核方式</a:t>
                      </a:r>
                      <a:endParaRPr lang="en-US" altLang="en-US" sz="2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buClrTx/>
                        <a:buSzTx/>
                        <a:buFontTx/>
                        <a:buNone/>
                      </a:pPr>
                      <a:r>
                        <a:rPr lang="zh-CN" altLang="en-US" sz="1400" b="0">
                          <a:solidFill>
                            <a:srgbClr val="FF0000"/>
                          </a:solidFill>
                          <a:latin typeface="Times New Roman" panose="02020603050405020304" charset="0"/>
                          <a:cs typeface="Times New Roman" panose="02020603050405020304" charset="0"/>
                        </a:rPr>
                        <a:t>源于</a:t>
                      </a:r>
                      <a:r>
                        <a:rPr lang="en-US" sz="1400" b="0">
                          <a:solidFill>
                            <a:srgbClr val="FF0000"/>
                          </a:solidFill>
                          <a:latin typeface="Times New Roman" panose="02020603050405020304" charset="0"/>
                          <a:cs typeface="Times New Roman" panose="02020603050405020304" charset="0"/>
                        </a:rPr>
                        <a:t>表六</a:t>
                      </a:r>
                      <a:endParaRPr lang="en-US" sz="1400" b="0">
                        <a:solidFill>
                          <a:srgbClr val="FF0000"/>
                        </a:solidFill>
                        <a:latin typeface="Times New Roman" panose="02020603050405020304" charset="0"/>
                        <a:cs typeface="Times New Roman" panose="02020603050405020304"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5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教学大纲实例</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1" name="文本框 17"/>
          <p:cNvSpPr txBox="1">
            <a:spLocks noChangeArrowheads="1"/>
          </p:cNvSpPr>
          <p:nvPr/>
        </p:nvSpPr>
        <p:spPr bwMode="auto">
          <a:xfrm>
            <a:off x="2052320" y="790575"/>
            <a:ext cx="310515" cy="570230"/>
          </a:xfrm>
          <a:prstGeom prst="rect">
            <a:avLst/>
          </a:prstGeom>
          <a:noFill/>
          <a:ln>
            <a:noFill/>
          </a:ln>
        </p:spPr>
        <p:txBody>
          <a:bodyPr wrap="non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lang="zh-CN" altLang="en-US" sz="3200" b="1" dirty="0" smtClean="0">
              <a:solidFill>
                <a:srgbClr val="FF0000"/>
              </a:solidFill>
              <a:latin typeface="+mj-ea"/>
              <a:ea typeface="+mj-ea"/>
            </a:endParaRPr>
          </a:p>
        </p:txBody>
      </p: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100" name="文本框 99"/>
          <p:cNvSpPr txBox="1"/>
          <p:nvPr/>
        </p:nvSpPr>
        <p:spPr>
          <a:xfrm>
            <a:off x="2032000" y="858520"/>
            <a:ext cx="4168140" cy="368300"/>
          </a:xfrm>
          <a:prstGeom prst="rect">
            <a:avLst/>
          </a:prstGeom>
          <a:noFill/>
          <a:ln w="9525">
            <a:noFill/>
          </a:ln>
        </p:spPr>
        <p:txBody>
          <a:bodyPr wrap="square">
            <a:spAutoFit/>
          </a:bodyPr>
          <a:p>
            <a:pPr indent="356870"/>
            <a:r>
              <a:rPr lang="zh-CN" b="1">
                <a:ea typeface="黑体" panose="02010609060101010101" pitchFamily="49" charset="-122"/>
              </a:rPr>
              <a:t>二、总体安排</a:t>
            </a:r>
            <a:endParaRPr lang="zh-CN" altLang="en-US" b="1">
              <a:ea typeface="黑体" panose="02010609060101010101" pitchFamily="49" charset="-122"/>
            </a:endParaRPr>
          </a:p>
        </p:txBody>
      </p:sp>
      <p:graphicFrame>
        <p:nvGraphicFramePr>
          <p:cNvPr id="2" name="表格 1"/>
          <p:cNvGraphicFramePr/>
          <p:nvPr>
            <p:custDataLst>
              <p:tags r:id="rId5"/>
            </p:custDataLst>
          </p:nvPr>
        </p:nvGraphicFramePr>
        <p:xfrm>
          <a:off x="1888490" y="1370330"/>
          <a:ext cx="7008495" cy="2948940"/>
        </p:xfrm>
        <a:graphic>
          <a:graphicData uri="http://schemas.openxmlformats.org/drawingml/2006/table">
            <a:tbl>
              <a:tblPr/>
              <a:tblGrid>
                <a:gridCol w="597535"/>
                <a:gridCol w="1033145"/>
                <a:gridCol w="5377815"/>
              </a:tblGrid>
              <a:tr h="332740">
                <a:tc>
                  <a:txBody>
                    <a:bodyPr/>
                    <a:p>
                      <a:pPr indent="0" algn="ctr">
                        <a:buNone/>
                      </a:pPr>
                      <a:r>
                        <a:rPr lang="en-US" sz="1600" b="1">
                          <a:latin typeface="Times New Roman" panose="02020603050405020304" charset="0"/>
                          <a:cs typeface="Times New Roman" panose="02020603050405020304" charset="0"/>
                        </a:rPr>
                        <a:t>序号</a:t>
                      </a:r>
                      <a:endParaRPr lang="en-US" altLang="en-US" sz="16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latin typeface="仿宋_GB2312" panose="02010609030101010101" charset="-122"/>
                          <a:ea typeface="仿宋_GB2312" panose="02010609030101010101" charset="-122"/>
                          <a:cs typeface="仿宋_GB2312" panose="02010609030101010101" charset="-122"/>
                        </a:rPr>
                        <a:t>课程内容</a:t>
                      </a:r>
                      <a:endParaRPr lang="en-US" altLang="en-US" sz="16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latin typeface="仿宋_GB2312" panose="02010609030101010101" charset="-122"/>
                          <a:ea typeface="仿宋_GB2312" panose="02010609030101010101" charset="-122"/>
                          <a:cs typeface="仿宋_GB2312" panose="02010609030101010101" charset="-122"/>
                        </a:rPr>
                        <a:t>总体安排</a:t>
                      </a:r>
                      <a:endParaRPr lang="en-US" altLang="en-US" sz="16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32740">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1</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教学模式</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集中授课+</a:t>
                      </a:r>
                      <a:r>
                        <a:rPr lang="zh-CN" altLang="en-US" sz="1600" b="0">
                          <a:latin typeface="仿宋_GB2312" panose="02010609030101010101" charset="-122"/>
                          <a:ea typeface="仿宋_GB2312" panose="02010609030101010101" charset="-122"/>
                          <a:cs typeface="仿宋_GB2312" panose="02010609030101010101" charset="-122"/>
                        </a:rPr>
                        <a:t>慕课</a:t>
                      </a:r>
                      <a:r>
                        <a:rPr lang="en-US" altLang="zh-CN" sz="1600" b="0">
                          <a:latin typeface="仿宋_GB2312" panose="02010609030101010101" charset="-122"/>
                          <a:ea typeface="仿宋_GB2312" panose="02010609030101010101" charset="-122"/>
                          <a:cs typeface="仿宋_GB2312" panose="02010609030101010101" charset="-122"/>
                        </a:rPr>
                        <a:t>+</a:t>
                      </a:r>
                      <a:r>
                        <a:rPr lang="en-US" sz="1600" b="0">
                          <a:latin typeface="仿宋_GB2312" panose="02010609030101010101" charset="-122"/>
                          <a:ea typeface="仿宋_GB2312" panose="02010609030101010101" charset="-122"/>
                          <a:cs typeface="仿宋_GB2312" panose="02010609030101010101" charset="-122"/>
                        </a:rPr>
                        <a:t>上机实验+案例分析+课内研讨+综合训练</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32740">
                <a:tc>
                  <a:txBody>
                    <a:bodyPr/>
                    <a:p>
                      <a:pPr indent="0" algn="ctr">
                        <a:buNone/>
                      </a:pPr>
                      <a:r>
                        <a:rPr lang="en-US" sz="1600" b="0">
                          <a:latin typeface="Times New Roman" panose="02020603050405020304" charset="0"/>
                          <a:cs typeface="Times New Roman" panose="02020603050405020304" charset="0"/>
                        </a:rPr>
                        <a:t>2</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学习任务</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自学慕课；作业；课堂案例分析</a:t>
                      </a:r>
                      <a:r>
                        <a:rPr lang="zh-CN" altLang="en-US" sz="1600" b="0">
                          <a:latin typeface="仿宋_GB2312" panose="02010609030101010101" charset="-122"/>
                          <a:ea typeface="仿宋_GB2312" panose="02010609030101010101" charset="-122"/>
                          <a:cs typeface="仿宋_GB2312" panose="02010609030101010101" charset="-122"/>
                        </a:rPr>
                        <a:t>；实验；</a:t>
                      </a:r>
                      <a:r>
                        <a:rPr lang="en-US" sz="1600">
                          <a:latin typeface="仿宋_GB2312" panose="02010609030101010101" charset="-122"/>
                          <a:ea typeface="仿宋_GB2312" panose="02010609030101010101" charset="-122"/>
                          <a:cs typeface="仿宋_GB2312" panose="02010609030101010101" charset="-122"/>
                          <a:sym typeface="+mn-ea"/>
                        </a:rPr>
                        <a:t>综合训练</a:t>
                      </a:r>
                      <a:endParaRPr lang="en-US" altLang="en-US" sz="1600" b="0">
                        <a:latin typeface="仿宋_GB2312" panose="02010609030101010101" charset="-122"/>
                        <a:ea typeface="仿宋_GB2312" panose="02010609030101010101" charset="-122"/>
                        <a:cs typeface="仿宋_GB2312" panose="02010609030101010101" charset="-122"/>
                        <a:sym typeface="+mn-ea"/>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8640">
                <a:tc>
                  <a:txBody>
                    <a:bodyPr/>
                    <a:p>
                      <a:pPr indent="0" algn="ctr">
                        <a:buNone/>
                      </a:pPr>
                      <a:r>
                        <a:rPr lang="en-US" sz="1600" b="0">
                          <a:latin typeface="Times New Roman" panose="02020603050405020304" charset="0"/>
                          <a:cs typeface="Times New Roman" panose="02020603050405020304" charset="0"/>
                        </a:rPr>
                        <a:t>3</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教学组织</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altLang="en-US" sz="1600" b="0">
                          <a:latin typeface="仿宋_GB2312" panose="02010609030101010101" charset="-122"/>
                          <a:ea typeface="仿宋_GB2312" panose="02010609030101010101" charset="-122"/>
                          <a:cs typeface="仿宋_GB2312" panose="02010609030101010101" charset="-122"/>
                        </a:rPr>
                        <a:t>1.慕课；学生课前自学慕课，完成教师布置的作业，教师在课堂上同学生研讨、交流互动；</a:t>
                      </a:r>
                      <a:endParaRPr lang="en-US" altLang="en-US" sz="1600" b="0">
                        <a:latin typeface="仿宋_GB2312" panose="02010609030101010101" charset="-122"/>
                        <a:ea typeface="仿宋_GB2312" panose="02010609030101010101" charset="-122"/>
                        <a:cs typeface="仿宋_GB2312" panose="02010609030101010101" charset="-122"/>
                      </a:endParaRPr>
                    </a:p>
                    <a:p>
                      <a:pPr indent="0">
                        <a:buNone/>
                      </a:pPr>
                      <a:r>
                        <a:rPr lang="en-US" altLang="en-US" sz="1600" b="0">
                          <a:latin typeface="仿宋_GB2312" panose="02010609030101010101" charset="-122"/>
                          <a:ea typeface="仿宋_GB2312" panose="02010609030101010101" charset="-122"/>
                          <a:cs typeface="仿宋_GB2312" panose="02010609030101010101" charset="-122"/>
                        </a:rPr>
                        <a:t>2.实验：验证性和设计性实验集中开展，综合性实验以小组形式开展，共5个实验。</a:t>
                      </a:r>
                      <a:endParaRPr lang="en-US" altLang="en-US" sz="1600" b="0">
                        <a:latin typeface="仿宋_GB2312" panose="02010609030101010101" charset="-122"/>
                        <a:ea typeface="仿宋_GB2312" panose="02010609030101010101" charset="-122"/>
                        <a:cs typeface="仿宋_GB2312" panose="02010609030101010101" charset="-122"/>
                      </a:endParaRPr>
                    </a:p>
                    <a:p>
                      <a:pPr indent="0">
                        <a:buNone/>
                      </a:pPr>
                      <a:r>
                        <a:rPr lang="en-US" altLang="en-US" sz="1600" b="0">
                          <a:latin typeface="仿宋_GB2312" panose="02010609030101010101" charset="-122"/>
                          <a:ea typeface="仿宋_GB2312" panose="02010609030101010101" charset="-122"/>
                          <a:cs typeface="仿宋_GB2312" panose="02010609030101010101" charset="-122"/>
                        </a:rPr>
                        <a:t>3.综合训练</a:t>
                      </a:r>
                      <a:r>
                        <a:rPr lang="zh-CN" altLang="en-US" sz="1600" b="0">
                          <a:latin typeface="仿宋_GB2312" panose="02010609030101010101" charset="-122"/>
                          <a:ea typeface="仿宋_GB2312" panose="02010609030101010101" charset="-122"/>
                          <a:cs typeface="仿宋_GB2312" panose="02010609030101010101" charset="-122"/>
                        </a:rPr>
                        <a:t>：</a:t>
                      </a:r>
                      <a:r>
                        <a:rPr lang="en-US" altLang="en-US" sz="1600" b="0">
                          <a:latin typeface="仿宋_GB2312" panose="02010609030101010101" charset="-122"/>
                          <a:ea typeface="仿宋_GB2312" panose="02010609030101010101" charset="-122"/>
                          <a:cs typeface="仿宋_GB2312" panose="02010609030101010101" charset="-122"/>
                        </a:rPr>
                        <a:t>教师利用课内学时组织指导、项目研讨、答辩等教学环节，学生分</a:t>
                      </a:r>
                      <a:r>
                        <a:rPr lang="zh-CN" altLang="en-US" sz="1600" b="0">
                          <a:latin typeface="仿宋_GB2312" panose="02010609030101010101" charset="-122"/>
                          <a:ea typeface="仿宋_GB2312" panose="02010609030101010101" charset="-122"/>
                          <a:cs typeface="仿宋_GB2312" panose="02010609030101010101" charset="-122"/>
                        </a:rPr>
                        <a:t>学习小</a:t>
                      </a:r>
                      <a:r>
                        <a:rPr lang="en-US" altLang="en-US" sz="1600" b="0">
                          <a:latin typeface="仿宋_GB2312" panose="02010609030101010101" charset="-122"/>
                          <a:ea typeface="仿宋_GB2312" panose="02010609030101010101" charset="-122"/>
                          <a:cs typeface="仿宋_GB2312" panose="02010609030101010101" charset="-122"/>
                        </a:rPr>
                        <a:t>组利用课后第二课堂时间完成项目调研和设计等工作</a:t>
                      </a:r>
                      <a:r>
                        <a:rPr lang="zh-CN" altLang="en-US" sz="1600" b="0">
                          <a:latin typeface="仿宋_GB2312" panose="02010609030101010101" charset="-122"/>
                          <a:ea typeface="仿宋_GB2312" panose="02010609030101010101" charset="-122"/>
                          <a:cs typeface="仿宋_GB2312" panose="02010609030101010101" charset="-122"/>
                        </a:rPr>
                        <a:t>。</a:t>
                      </a:r>
                      <a:endParaRPr lang="zh-CN"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buNone/>
                      </a:pPr>
                      <a:r>
                        <a:rPr lang="en-US" sz="1600" b="0">
                          <a:latin typeface="Times New Roman" panose="02020603050405020304" charset="0"/>
                          <a:cs typeface="Times New Roman" panose="02020603050405020304" charset="0"/>
                        </a:rPr>
                        <a:t>4</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考核方式</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慕课10%+作业1</a:t>
                      </a:r>
                      <a:r>
                        <a:rPr lang="en-US" sz="1600" b="0">
                          <a:latin typeface="Times New Roman" panose="02020603050405020304" charset="0"/>
                          <a:cs typeface="Times New Roman" panose="02020603050405020304" charset="0"/>
                        </a:rPr>
                        <a:t>0%</a:t>
                      </a:r>
                      <a:r>
                        <a:rPr lang="en-US" sz="1600" b="0">
                          <a:latin typeface="仿宋_GB2312" panose="02010609030101010101" charset="-122"/>
                          <a:ea typeface="仿宋_GB2312" panose="02010609030101010101" charset="-122"/>
                          <a:cs typeface="仿宋_GB2312" panose="02010609030101010101" charset="-122"/>
                        </a:rPr>
                        <a:t>+实验10%</a:t>
                      </a:r>
                      <a:r>
                        <a:rPr lang="en-US" sz="1600">
                          <a:latin typeface="仿宋_GB2312" panose="02010609030101010101" charset="-122"/>
                          <a:ea typeface="仿宋_GB2312" panose="02010609030101010101" charset="-122"/>
                          <a:cs typeface="仿宋_GB2312" panose="02010609030101010101" charset="-122"/>
                          <a:sym typeface="+mn-ea"/>
                        </a:rPr>
                        <a:t>+</a:t>
                      </a:r>
                      <a:r>
                        <a:rPr lang="en-US" sz="1600">
                          <a:latin typeface="Times New Roman" panose="02020603050405020304" charset="0"/>
                          <a:cs typeface="Times New Roman" panose="02020603050405020304" charset="0"/>
                          <a:sym typeface="+mn-ea"/>
                        </a:rPr>
                        <a:t>综合训练20%</a:t>
                      </a:r>
                      <a:r>
                        <a:rPr lang="en-US" sz="1600">
                          <a:latin typeface="仿宋_GB2312" panose="02010609030101010101" charset="-122"/>
                          <a:ea typeface="仿宋_GB2312" panose="02010609030101010101" charset="-122"/>
                          <a:cs typeface="仿宋_GB2312" panose="02010609030101010101" charset="-122"/>
                          <a:sym typeface="+mn-ea"/>
                        </a:rPr>
                        <a:t>+</a:t>
                      </a:r>
                      <a:r>
                        <a:rPr lang="en-US" sz="1600">
                          <a:latin typeface="Times New Roman" panose="02020603050405020304" charset="0"/>
                          <a:cs typeface="Times New Roman" panose="02020603050405020304" charset="0"/>
                          <a:sym typeface="+mn-ea"/>
                        </a:rPr>
                        <a:t>期末考试</a:t>
                      </a:r>
                      <a:r>
                        <a:rPr lang="en-US" sz="1600">
                          <a:latin typeface="仿宋_GB2312" panose="02010609030101010101" charset="-122"/>
                          <a:ea typeface="仿宋_GB2312" panose="02010609030101010101" charset="-122"/>
                          <a:cs typeface="仿宋_GB2312" panose="02010609030101010101" charset="-122"/>
                          <a:sym typeface="+mn-ea"/>
                        </a:rPr>
                        <a:t>5</a:t>
                      </a:r>
                      <a:r>
                        <a:rPr lang="en-US" sz="1600">
                          <a:latin typeface="Times New Roman" panose="02020603050405020304" charset="0"/>
                          <a:cs typeface="Times New Roman" panose="02020603050405020304" charset="0"/>
                          <a:sym typeface="+mn-ea"/>
                        </a:rPr>
                        <a:t>0%</a:t>
                      </a:r>
                      <a:endParaRPr lang="en-US" altLang="en-US" sz="1600" b="0">
                        <a:latin typeface="仿宋_GB2312" panose="02010609030101010101" charset="-122"/>
                        <a:ea typeface="仿宋_GB2312" panose="02010609030101010101" charset="-122"/>
                        <a:cs typeface="仿宋_GB2312" panose="02010609030101010101" charset="-122"/>
                        <a:sym typeface="+mn-ea"/>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5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教学大纲实例</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1" name="文本框 17"/>
          <p:cNvSpPr txBox="1">
            <a:spLocks noChangeArrowheads="1"/>
          </p:cNvSpPr>
          <p:nvPr/>
        </p:nvSpPr>
        <p:spPr bwMode="auto">
          <a:xfrm>
            <a:off x="2052320" y="790575"/>
            <a:ext cx="310515" cy="570230"/>
          </a:xfrm>
          <a:prstGeom prst="rect">
            <a:avLst/>
          </a:prstGeom>
          <a:noFill/>
          <a:ln>
            <a:noFill/>
          </a:ln>
        </p:spPr>
        <p:txBody>
          <a:bodyPr wrap="non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lang="zh-CN" altLang="en-US" sz="3200" b="1" dirty="0" smtClean="0">
              <a:solidFill>
                <a:srgbClr val="FF0000"/>
              </a:solidFill>
              <a:latin typeface="+mj-ea"/>
              <a:ea typeface="+mj-ea"/>
            </a:endParaRPr>
          </a:p>
        </p:txBody>
      </p: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100" name="文本框 99"/>
          <p:cNvSpPr txBox="1"/>
          <p:nvPr/>
        </p:nvSpPr>
        <p:spPr>
          <a:xfrm>
            <a:off x="2032000" y="697230"/>
            <a:ext cx="5080000" cy="368300"/>
          </a:xfrm>
          <a:prstGeom prst="rect">
            <a:avLst/>
          </a:prstGeom>
          <a:noFill/>
          <a:ln w="9525">
            <a:noFill/>
          </a:ln>
        </p:spPr>
        <p:txBody>
          <a:bodyPr>
            <a:spAutoFit/>
          </a:bodyPr>
          <a:p>
            <a:pPr indent="356870"/>
            <a:r>
              <a:rPr lang="zh-CN" b="1">
                <a:ea typeface="黑体" panose="02010609060101010101" pitchFamily="49" charset="-122"/>
              </a:rPr>
              <a:t>二、总体安排</a:t>
            </a:r>
            <a:endParaRPr lang="zh-CN" altLang="en-US" b="1">
              <a:ea typeface="黑体" panose="02010609060101010101" pitchFamily="49" charset="-122"/>
            </a:endParaRPr>
          </a:p>
        </p:txBody>
      </p:sp>
      <p:graphicFrame>
        <p:nvGraphicFramePr>
          <p:cNvPr id="2" name="表格 1"/>
          <p:cNvGraphicFramePr/>
          <p:nvPr>
            <p:custDataLst>
              <p:tags r:id="rId5"/>
            </p:custDataLst>
          </p:nvPr>
        </p:nvGraphicFramePr>
        <p:xfrm>
          <a:off x="1744980" y="1137285"/>
          <a:ext cx="7251700" cy="3700145"/>
        </p:xfrm>
        <a:graphic>
          <a:graphicData uri="http://schemas.openxmlformats.org/drawingml/2006/table">
            <a:tbl>
              <a:tblPr/>
              <a:tblGrid>
                <a:gridCol w="659130"/>
                <a:gridCol w="1122680"/>
                <a:gridCol w="5469890"/>
              </a:tblGrid>
              <a:tr h="352425">
                <a:tc>
                  <a:txBody>
                    <a:bodyPr/>
                    <a:p>
                      <a:pPr indent="0" algn="ctr">
                        <a:buNone/>
                      </a:pPr>
                      <a:r>
                        <a:rPr lang="en-US" sz="1600" b="1">
                          <a:latin typeface="Times New Roman" panose="02020603050405020304" charset="0"/>
                          <a:cs typeface="Times New Roman" panose="02020603050405020304" charset="0"/>
                        </a:rPr>
                        <a:t>序号</a:t>
                      </a:r>
                      <a:endParaRPr lang="en-US" altLang="en-US" sz="16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latin typeface="仿宋_GB2312" panose="02010609030101010101" charset="-122"/>
                          <a:ea typeface="仿宋_GB2312" panose="02010609030101010101" charset="-122"/>
                          <a:cs typeface="仿宋_GB2312" panose="02010609030101010101" charset="-122"/>
                        </a:rPr>
                        <a:t>课程内容</a:t>
                      </a:r>
                      <a:endParaRPr lang="en-US" altLang="en-US" sz="16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latin typeface="仿宋_GB2312" panose="02010609030101010101" charset="-122"/>
                          <a:ea typeface="仿宋_GB2312" panose="02010609030101010101" charset="-122"/>
                          <a:cs typeface="仿宋_GB2312" panose="02010609030101010101" charset="-122"/>
                        </a:rPr>
                        <a:t>总体安排</a:t>
                      </a:r>
                      <a:endParaRPr lang="en-US" altLang="en-US" sz="16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21640">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1</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教学模式</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集中讲授+案例分析+课内研讨+综合性训练</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buNone/>
                      </a:pPr>
                      <a:r>
                        <a:rPr lang="en-US" sz="1600" b="0">
                          <a:latin typeface="Times New Roman" panose="02020603050405020304" charset="0"/>
                          <a:cs typeface="Times New Roman" panose="02020603050405020304" charset="0"/>
                        </a:rPr>
                        <a:t>2</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学习任务</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时事点评“评新闻”；案例评析“评评论”；新闻评论选题立论练习；新闻评论标题拟制练习；“新闻时评”综合性训练项目；“广播述评或电视述评”综合性训练项目</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buNone/>
                      </a:pPr>
                      <a:r>
                        <a:rPr lang="en-US" sz="1600" b="0">
                          <a:latin typeface="Times New Roman" panose="02020603050405020304" charset="0"/>
                          <a:cs typeface="Times New Roman" panose="02020603050405020304" charset="0"/>
                        </a:rPr>
                        <a:t>3</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教学组织</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课内课外相结合：课内完成时事点评、案例评析，课外完成综合性训练项目；案例教学与集中讲授相结合：结合典型新闻评论作品，进行案例分析；独立完成与团队合作相结合：个人独立完成“新闻时评”综合性训练项目，团队合作完成“广播述评或电视述评”综合性训练项目。</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04800">
                <a:tc>
                  <a:txBody>
                    <a:bodyPr/>
                    <a:p>
                      <a:pPr indent="0" algn="ctr">
                        <a:buNone/>
                      </a:pPr>
                      <a:r>
                        <a:rPr lang="en-US" sz="1600" b="0">
                          <a:latin typeface="Times New Roman" panose="02020603050405020304" charset="0"/>
                          <a:cs typeface="Times New Roman" panose="02020603050405020304" charset="0"/>
                        </a:rPr>
                        <a:t>4</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考核方式</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期末考试50%+“新闻时评”综合性训练项目20%+“广播述评或电视述评”综合性训练项目15%+时事点评“评新闻”5%+案例评析“评评论”5%+“选题立论练习”、“标题拟制练习”等教学互动环节5%</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教学大纲设计</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1" name="文本框 17"/>
          <p:cNvSpPr txBox="1">
            <a:spLocks noChangeArrowheads="1"/>
          </p:cNvSpPr>
          <p:nvPr/>
        </p:nvSpPr>
        <p:spPr bwMode="auto">
          <a:xfrm>
            <a:off x="2052320" y="790575"/>
            <a:ext cx="310515" cy="570230"/>
          </a:xfrm>
          <a:prstGeom prst="rect">
            <a:avLst/>
          </a:prstGeom>
          <a:noFill/>
          <a:ln>
            <a:noFill/>
          </a:ln>
        </p:spPr>
        <p:txBody>
          <a:bodyPr wrap="non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lang="zh-CN" altLang="en-US" sz="3200" b="1" dirty="0" smtClean="0">
              <a:solidFill>
                <a:srgbClr val="FF0000"/>
              </a:solidFill>
              <a:latin typeface="+mj-ea"/>
              <a:ea typeface="+mj-ea"/>
            </a:endParaRPr>
          </a:p>
        </p:txBody>
      </p: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100" name="文本框 99"/>
          <p:cNvSpPr txBox="1"/>
          <p:nvPr/>
        </p:nvSpPr>
        <p:spPr>
          <a:xfrm>
            <a:off x="2052320" y="893445"/>
            <a:ext cx="4484370" cy="521970"/>
          </a:xfrm>
          <a:prstGeom prst="rect">
            <a:avLst/>
          </a:prstGeom>
          <a:noFill/>
          <a:ln w="9525">
            <a:noFill/>
          </a:ln>
        </p:spPr>
        <p:txBody>
          <a:bodyPr wrap="square">
            <a:spAutoFit/>
          </a:bodyPr>
          <a:p>
            <a:pPr indent="356870"/>
            <a:r>
              <a:rPr lang="zh-CN" sz="2800" b="1">
                <a:ea typeface="宋体" panose="02010600030101010101" pitchFamily="2" charset="-122"/>
              </a:rPr>
              <a:t>三、课程目标</a:t>
            </a:r>
            <a:endParaRPr lang="zh-CN" altLang="en-US" sz="2800" b="1">
              <a:ea typeface="宋体" panose="02010600030101010101" pitchFamily="2" charset="-122"/>
            </a:endParaRPr>
          </a:p>
        </p:txBody>
      </p:sp>
      <p:graphicFrame>
        <p:nvGraphicFramePr>
          <p:cNvPr id="2" name="表格 1"/>
          <p:cNvGraphicFramePr/>
          <p:nvPr>
            <p:custDataLst>
              <p:tags r:id="rId5"/>
            </p:custDataLst>
          </p:nvPr>
        </p:nvGraphicFramePr>
        <p:xfrm>
          <a:off x="1835785" y="1557020"/>
          <a:ext cx="6821805" cy="2926080"/>
        </p:xfrm>
        <a:graphic>
          <a:graphicData uri="http://schemas.openxmlformats.org/drawingml/2006/table">
            <a:tbl>
              <a:tblPr/>
              <a:tblGrid>
                <a:gridCol w="665480"/>
                <a:gridCol w="1503045"/>
                <a:gridCol w="4653280"/>
              </a:tblGrid>
              <a:tr h="152400">
                <a:tc>
                  <a:txBody>
                    <a:bodyPr/>
                    <a:p>
                      <a:pPr indent="0" algn="ctr">
                        <a:buNone/>
                      </a:pPr>
                      <a:r>
                        <a:rPr lang="en-US" sz="2400" b="1">
                          <a:latin typeface="Times New Roman" panose="02020603050405020304" charset="0"/>
                          <a:cs typeface="Times New Roman" panose="02020603050405020304" charset="0"/>
                        </a:rPr>
                        <a:t>序号</a:t>
                      </a:r>
                      <a:endParaRPr lang="en-US" altLang="en-US" sz="24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仿宋_GB2312" panose="02010609030101010101" charset="-122"/>
                          <a:ea typeface="仿宋_GB2312" panose="02010609030101010101" charset="-122"/>
                          <a:cs typeface="仿宋_GB2312" panose="02010609030101010101" charset="-122"/>
                        </a:rPr>
                        <a:t>课程目标</a:t>
                      </a:r>
                      <a:endParaRPr lang="en-US" altLang="en-US" sz="2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1">
                          <a:latin typeface="仿宋_GB2312" panose="02010609030101010101" charset="-122"/>
                          <a:ea typeface="仿宋_GB2312" panose="02010609030101010101" charset="-122"/>
                          <a:cs typeface="仿宋_GB2312" panose="02010609030101010101" charset="-122"/>
                        </a:rPr>
                        <a:t>目标内涵</a:t>
                      </a:r>
                      <a:endParaRPr lang="en-US" altLang="en-US" sz="2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buNone/>
                      </a:pPr>
                      <a:r>
                        <a:rPr lang="en-US" sz="2400" b="0">
                          <a:latin typeface="仿宋_GB2312" panose="02010609030101010101" charset="-122"/>
                          <a:ea typeface="仿宋_GB2312" panose="02010609030101010101" charset="-122"/>
                          <a:cs typeface="仿宋_GB2312" panose="02010609030101010101" charset="-122"/>
                        </a:rPr>
                        <a:t>（1）</a:t>
                      </a:r>
                      <a:endParaRPr lang="en-US" altLang="en-US" sz="2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Times New Roman" panose="02020603050405020304" charset="0"/>
                          <a:cs typeface="Times New Roman" panose="02020603050405020304" charset="0"/>
                        </a:rPr>
                        <a:t> </a:t>
                      </a:r>
                      <a:endParaRPr lang="en-US" altLang="en-US" sz="2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400" b="0">
                          <a:latin typeface="Times New Roman" panose="02020603050405020304" charset="0"/>
                          <a:cs typeface="Times New Roman" panose="02020603050405020304" charset="0"/>
                        </a:rPr>
                        <a:t> </a:t>
                      </a:r>
                      <a:endParaRPr lang="en-US" altLang="en-US" sz="2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buNone/>
                      </a:pPr>
                      <a:r>
                        <a:rPr lang="en-US" sz="2400" b="0">
                          <a:latin typeface="仿宋_GB2312" panose="02010609030101010101" charset="-122"/>
                          <a:ea typeface="仿宋_GB2312" panose="02010609030101010101" charset="-122"/>
                          <a:cs typeface="仿宋_GB2312" panose="02010609030101010101" charset="-122"/>
                        </a:rPr>
                        <a:t>（</a:t>
                      </a:r>
                      <a:r>
                        <a:rPr lang="en-US" sz="2400" b="0">
                          <a:latin typeface="Times New Roman" panose="02020603050405020304" charset="0"/>
                          <a:cs typeface="Times New Roman" panose="02020603050405020304" charset="0"/>
                        </a:rPr>
                        <a:t>2</a:t>
                      </a:r>
                      <a:r>
                        <a:rPr lang="en-US" sz="2400" b="0">
                          <a:latin typeface="仿宋_GB2312" panose="02010609030101010101" charset="-122"/>
                          <a:ea typeface="仿宋_GB2312" panose="02010609030101010101" charset="-122"/>
                          <a:cs typeface="仿宋_GB2312" panose="02010609030101010101" charset="-122"/>
                        </a:rPr>
                        <a:t>）</a:t>
                      </a:r>
                      <a:endParaRPr lang="en-US" altLang="en-US" sz="2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Times New Roman" panose="02020603050405020304" charset="0"/>
                          <a:cs typeface="Times New Roman" panose="02020603050405020304" charset="0"/>
                        </a:rPr>
                        <a:t> </a:t>
                      </a:r>
                      <a:endParaRPr lang="en-US" altLang="en-US" sz="2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400" b="0">
                          <a:latin typeface="Times New Roman" panose="02020603050405020304" charset="0"/>
                          <a:cs typeface="Times New Roman" panose="02020603050405020304" charset="0"/>
                        </a:rPr>
                        <a:t> </a:t>
                      </a:r>
                      <a:endParaRPr lang="en-US" altLang="en-US" sz="2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buNone/>
                      </a:pPr>
                      <a:r>
                        <a:rPr lang="en-US" sz="2400" b="0">
                          <a:latin typeface="仿宋_GB2312" panose="02010609030101010101" charset="-122"/>
                          <a:ea typeface="仿宋_GB2312" panose="02010609030101010101" charset="-122"/>
                          <a:cs typeface="仿宋_GB2312" panose="02010609030101010101" charset="-122"/>
                        </a:rPr>
                        <a:t>（</a:t>
                      </a:r>
                      <a:r>
                        <a:rPr lang="en-US" sz="2400" b="0">
                          <a:latin typeface="Times New Roman" panose="02020603050405020304" charset="0"/>
                          <a:cs typeface="Times New Roman" panose="02020603050405020304" charset="0"/>
                        </a:rPr>
                        <a:t>3</a:t>
                      </a:r>
                      <a:r>
                        <a:rPr lang="en-US" sz="2400" b="0">
                          <a:latin typeface="仿宋_GB2312" panose="02010609030101010101" charset="-122"/>
                          <a:ea typeface="仿宋_GB2312" panose="02010609030101010101" charset="-122"/>
                          <a:cs typeface="仿宋_GB2312" panose="02010609030101010101" charset="-122"/>
                        </a:rPr>
                        <a:t>）</a:t>
                      </a:r>
                      <a:endParaRPr lang="en-US" altLang="en-US" sz="2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Times New Roman" panose="02020603050405020304" charset="0"/>
                          <a:cs typeface="Times New Roman" panose="02020603050405020304" charset="0"/>
                        </a:rPr>
                        <a:t> </a:t>
                      </a:r>
                      <a:endParaRPr lang="en-US" altLang="en-US" sz="2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400" b="0">
                          <a:latin typeface="Times New Roman" panose="02020603050405020304" charset="0"/>
                          <a:cs typeface="Times New Roman" panose="02020603050405020304" charset="0"/>
                        </a:rPr>
                        <a:t> </a:t>
                      </a:r>
                      <a:endParaRPr lang="en-US" altLang="en-US" sz="2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buNone/>
                      </a:pPr>
                      <a:r>
                        <a:rPr lang="en-US" sz="2400" b="0">
                          <a:latin typeface="仿宋_GB2312" panose="02010609030101010101" charset="-122"/>
                          <a:ea typeface="仿宋_GB2312" panose="02010609030101010101" charset="-122"/>
                          <a:cs typeface="仿宋_GB2312" panose="02010609030101010101" charset="-122"/>
                        </a:rPr>
                        <a:t>（</a:t>
                      </a:r>
                      <a:r>
                        <a:rPr lang="en-US" sz="2400" b="0">
                          <a:latin typeface="Times New Roman" panose="02020603050405020304" charset="0"/>
                          <a:cs typeface="Times New Roman" panose="02020603050405020304" charset="0"/>
                        </a:rPr>
                        <a:t>4</a:t>
                      </a:r>
                      <a:r>
                        <a:rPr lang="en-US" sz="2400" b="0">
                          <a:latin typeface="仿宋_GB2312" panose="02010609030101010101" charset="-122"/>
                          <a:ea typeface="仿宋_GB2312" panose="02010609030101010101" charset="-122"/>
                          <a:cs typeface="仿宋_GB2312" panose="02010609030101010101" charset="-122"/>
                        </a:rPr>
                        <a:t>）</a:t>
                      </a:r>
                      <a:endParaRPr lang="en-US" altLang="en-US" sz="2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Times New Roman" panose="02020603050405020304" charset="0"/>
                          <a:cs typeface="Times New Roman" panose="02020603050405020304" charset="0"/>
                        </a:rPr>
                        <a:t> </a:t>
                      </a:r>
                      <a:endParaRPr lang="en-US" altLang="en-US" sz="2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400" b="0">
                          <a:latin typeface="Times New Roman" panose="02020603050405020304" charset="0"/>
                          <a:cs typeface="Times New Roman" panose="02020603050405020304" charset="0"/>
                        </a:rPr>
                        <a:t> </a:t>
                      </a:r>
                      <a:endParaRPr lang="en-US" altLang="en-US" sz="2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buNone/>
                      </a:pPr>
                      <a:r>
                        <a:rPr lang="en-US" sz="2400" b="0">
                          <a:latin typeface="仿宋_GB2312" panose="02010609030101010101" charset="-122"/>
                          <a:ea typeface="仿宋_GB2312" panose="02010609030101010101" charset="-122"/>
                          <a:cs typeface="仿宋_GB2312" panose="02010609030101010101" charset="-122"/>
                        </a:rPr>
                        <a:t>（5）</a:t>
                      </a:r>
                      <a:endParaRPr lang="en-US" altLang="en-US" sz="2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仿宋_GB2312" panose="02010609030101010101" charset="-122"/>
                          <a:ea typeface="仿宋_GB2312" panose="02010609030101010101" charset="-122"/>
                          <a:cs typeface="仿宋_GB2312" panose="02010609030101010101" charset="-122"/>
                        </a:rPr>
                        <a:t> </a:t>
                      </a:r>
                      <a:endParaRPr lang="en-US" altLang="en-US" sz="2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400" b="0">
                          <a:latin typeface="仿宋_GB2312" panose="02010609030101010101" charset="-122"/>
                          <a:ea typeface="仿宋_GB2312" panose="02010609030101010101" charset="-122"/>
                          <a:cs typeface="仿宋_GB2312" panose="02010609030101010101" charset="-122"/>
                        </a:rPr>
                        <a:t> </a:t>
                      </a:r>
                      <a:endParaRPr lang="en-US" altLang="en-US" sz="2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buNone/>
                      </a:pPr>
                      <a:r>
                        <a:rPr lang="en-US" sz="2400" b="0">
                          <a:latin typeface="仿宋_GB2312" panose="02010609030101010101" charset="-122"/>
                          <a:ea typeface="仿宋_GB2312" panose="02010609030101010101" charset="-122"/>
                          <a:cs typeface="仿宋_GB2312" panose="02010609030101010101" charset="-122"/>
                        </a:rPr>
                        <a:t>（6）</a:t>
                      </a:r>
                      <a:endParaRPr lang="en-US" altLang="en-US" sz="2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400" b="0">
                          <a:latin typeface="仿宋_GB2312" panose="02010609030101010101" charset="-122"/>
                          <a:ea typeface="仿宋_GB2312" panose="02010609030101010101" charset="-122"/>
                          <a:cs typeface="仿宋_GB2312" panose="02010609030101010101" charset="-122"/>
                        </a:rPr>
                        <a:t> </a:t>
                      </a:r>
                      <a:endParaRPr lang="en-US" altLang="en-US" sz="2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2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grpSp>
        <p:nvGrpSpPr>
          <p:cNvPr id="13" name="组合 12"/>
          <p:cNvGrpSpPr/>
          <p:nvPr/>
        </p:nvGrpSpPr>
        <p:grpSpPr>
          <a:xfrm>
            <a:off x="3498850" y="257175"/>
            <a:ext cx="2225040" cy="2315210"/>
            <a:chOff x="5510" y="970"/>
            <a:chExt cx="3504" cy="3646"/>
          </a:xfrm>
        </p:grpSpPr>
        <p:sp>
          <p:nvSpPr>
            <p:cNvPr id="31" name="AutoShape 29"/>
            <p:cNvSpPr>
              <a:spLocks noChangeArrowheads="1"/>
            </p:cNvSpPr>
            <p:nvPr/>
          </p:nvSpPr>
          <p:spPr bwMode="auto">
            <a:xfrm>
              <a:off x="5510" y="970"/>
              <a:ext cx="3504" cy="3646"/>
            </a:xfrm>
            <a:prstGeom prst="wedgeRoundRectCallout">
              <a:avLst>
                <a:gd name="adj1" fmla="val -74514"/>
                <a:gd name="adj2" fmla="val 18154"/>
                <a:gd name="adj3" fmla="val 16667"/>
              </a:avLst>
            </a:prstGeom>
            <a:solidFill>
              <a:schemeClr val="accent5">
                <a:lumMod val="20000"/>
                <a:lumOff val="80000"/>
              </a:schemeClr>
            </a:solidFill>
            <a:ln w="28575" algn="ctr">
              <a:solidFill>
                <a:schemeClr val="accent2"/>
              </a:solidFill>
              <a:miter lim="800000"/>
            </a:ln>
          </p:spPr>
          <p:txBody>
            <a:bodyPr lIns="0" rIns="0" anchor="ct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spcBef>
                  <a:spcPct val="0"/>
                </a:spcBef>
                <a:buClrTx/>
                <a:buFont typeface="Arial" panose="020B0604020202020204" pitchFamily="34" charset="0"/>
                <a:buNone/>
              </a:pPr>
              <a:endParaRPr lang="zh-CN" altLang="zh-CN" sz="2400" b="0" u="none">
                <a:latin typeface="Arial" panose="020B0604020202020204" pitchFamily="34" charset="0"/>
              </a:endParaRPr>
            </a:p>
          </p:txBody>
        </p:sp>
        <p:sp>
          <p:nvSpPr>
            <p:cNvPr id="23" name="TextBox 62"/>
            <p:cNvSpPr txBox="1"/>
            <p:nvPr/>
          </p:nvSpPr>
          <p:spPr>
            <a:xfrm>
              <a:off x="5533" y="1030"/>
              <a:ext cx="3389" cy="3584"/>
            </a:xfrm>
            <a:prstGeom prst="rect">
              <a:avLst/>
            </a:prstGeom>
            <a:noFill/>
          </p:spPr>
          <p:txBody>
            <a:bodyPr wrap="square" rtlCol="0">
              <a:noAutofit/>
            </a:bodyPr>
            <a:p>
              <a:r>
                <a:rPr lang="en-US" altLang="zh-CN" sz="1200" b="1" dirty="0" smtClean="0">
                  <a:solidFill>
                    <a:schemeClr val="accent1"/>
                  </a:solidFill>
                </a:rPr>
                <a:t>1.</a:t>
              </a:r>
              <a:r>
                <a:rPr lang="zh-CN" sz="1200" b="1" dirty="0" smtClean="0">
                  <a:solidFill>
                    <a:schemeClr val="accent1"/>
                  </a:solidFill>
                </a:rPr>
                <a:t>核心课的课程目标</a:t>
              </a:r>
              <a:r>
                <a:rPr lang="en-US" altLang="zh-CN" sz="1200" b="1" dirty="0" smtClean="0">
                  <a:solidFill>
                    <a:schemeClr val="accent1"/>
                  </a:solidFill>
                </a:rPr>
                <a:t>5-6</a:t>
              </a:r>
              <a:r>
                <a:rPr lang="zh-CN" altLang="en-US" sz="1200" b="1" dirty="0" smtClean="0">
                  <a:solidFill>
                    <a:schemeClr val="accent1"/>
                  </a:solidFill>
                </a:rPr>
                <a:t>个，一般课程至少</a:t>
              </a:r>
              <a:r>
                <a:rPr lang="en-US" altLang="zh-CN" sz="1200" b="1" dirty="0" smtClean="0">
                  <a:solidFill>
                    <a:schemeClr val="accent1"/>
                  </a:solidFill>
                </a:rPr>
                <a:t>4</a:t>
              </a:r>
              <a:r>
                <a:rPr lang="zh-CN" altLang="en-US" sz="1200" b="1" dirty="0" smtClean="0">
                  <a:solidFill>
                    <a:schemeClr val="accent1"/>
                  </a:solidFill>
                </a:rPr>
                <a:t>个，与课程内容相关的目标至少</a:t>
              </a:r>
              <a:r>
                <a:rPr lang="en-US" altLang="zh-CN" sz="1200" b="1" dirty="0" smtClean="0">
                  <a:solidFill>
                    <a:schemeClr val="accent1"/>
                  </a:solidFill>
                </a:rPr>
                <a:t>3</a:t>
              </a:r>
              <a:r>
                <a:rPr lang="zh-CN" altLang="en-US" sz="1200" b="1" dirty="0" smtClean="0">
                  <a:solidFill>
                    <a:schemeClr val="accent1"/>
                  </a:solidFill>
                </a:rPr>
                <a:t>个，每门课必须有</a:t>
              </a:r>
              <a:r>
                <a:rPr lang="en-US" altLang="zh-CN" sz="1200" b="1" dirty="0" smtClean="0">
                  <a:solidFill>
                    <a:schemeClr val="accent1"/>
                  </a:solidFill>
                </a:rPr>
                <a:t>1</a:t>
              </a:r>
              <a:r>
                <a:rPr lang="zh-CN" altLang="en-US" sz="1200" b="1" dirty="0" smtClean="0">
                  <a:solidFill>
                    <a:schemeClr val="accent1"/>
                  </a:solidFill>
                </a:rPr>
                <a:t>个课程思政目标（思政课除外）；</a:t>
              </a:r>
              <a:endParaRPr lang="zh-CN" altLang="en-US" sz="1200" b="1" dirty="0" smtClean="0">
                <a:solidFill>
                  <a:schemeClr val="accent1"/>
                </a:solidFill>
              </a:endParaRPr>
            </a:p>
            <a:p>
              <a:r>
                <a:rPr lang="en-US" altLang="zh-CN" sz="1200" b="1" dirty="0" smtClean="0">
                  <a:solidFill>
                    <a:schemeClr val="accent1"/>
                  </a:solidFill>
                </a:rPr>
                <a:t>2.</a:t>
              </a:r>
              <a:r>
                <a:rPr lang="zh-CN" altLang="en-US" sz="1200" b="1" dirty="0" smtClean="0">
                  <a:solidFill>
                    <a:schemeClr val="accent1"/>
                  </a:solidFill>
                </a:rPr>
                <a:t>从能力、素质角度凝练成短语，若比较多取其重要的，如知识掌握能力、</a:t>
              </a:r>
              <a:r>
                <a:rPr lang="en-US" altLang="zh-CN" sz="1200" b="1" dirty="0" smtClean="0">
                  <a:solidFill>
                    <a:schemeClr val="accent1"/>
                  </a:solidFill>
                </a:rPr>
                <a:t>XX</a:t>
              </a:r>
              <a:r>
                <a:rPr lang="zh-CN" altLang="en-US" sz="1200" b="1" dirty="0" smtClean="0">
                  <a:solidFill>
                    <a:schemeClr val="accent1"/>
                  </a:solidFill>
                </a:rPr>
                <a:t>分析能力、</a:t>
              </a:r>
              <a:r>
                <a:rPr lang="en-US" altLang="zh-CN" sz="1200" b="1" dirty="0" smtClean="0">
                  <a:solidFill>
                    <a:schemeClr val="accent1"/>
                  </a:solidFill>
                </a:rPr>
                <a:t>XX</a:t>
              </a:r>
              <a:r>
                <a:rPr lang="zh-CN" altLang="en-US" sz="1200" b="1" dirty="0" smtClean="0">
                  <a:solidFill>
                    <a:schemeClr val="accent1"/>
                  </a:solidFill>
                </a:rPr>
                <a:t>设计能力、沟通交流能力、团队合作能力等；</a:t>
              </a:r>
              <a:endParaRPr lang="zh-CN" altLang="en-US" sz="1200" b="1" dirty="0" smtClean="0">
                <a:solidFill>
                  <a:schemeClr val="accent1"/>
                </a:solidFill>
              </a:endParaRPr>
            </a:p>
            <a:p>
              <a:r>
                <a:rPr lang="en-US" altLang="zh-CN" sz="1200" b="1" dirty="0" smtClean="0">
                  <a:solidFill>
                    <a:schemeClr val="accent1"/>
                  </a:solidFill>
                </a:rPr>
                <a:t>3.</a:t>
              </a:r>
              <a:r>
                <a:rPr lang="zh-CN" altLang="en-US" sz="1200" b="1" dirty="0" smtClean="0">
                  <a:solidFill>
                    <a:schemeClr val="accent1"/>
                  </a:solidFill>
                </a:rPr>
                <a:t>综合考虑教学内容、学习任务、教学模式确定。</a:t>
              </a:r>
              <a:endParaRPr lang="zh-CN" altLang="en-US" sz="1200" b="1" dirty="0" smtClean="0">
                <a:solidFill>
                  <a:schemeClr val="accent1"/>
                </a:solidFill>
              </a:endParaRPr>
            </a:p>
          </p:txBody>
        </p:sp>
      </p:grpSp>
      <p:grpSp>
        <p:nvGrpSpPr>
          <p:cNvPr id="17" name="组合 16"/>
          <p:cNvGrpSpPr/>
          <p:nvPr/>
        </p:nvGrpSpPr>
        <p:grpSpPr>
          <a:xfrm>
            <a:off x="6370320" y="2205355"/>
            <a:ext cx="2105660" cy="2277110"/>
            <a:chOff x="9354" y="3473"/>
            <a:chExt cx="3316" cy="3586"/>
          </a:xfrm>
        </p:grpSpPr>
        <p:sp>
          <p:nvSpPr>
            <p:cNvPr id="7" name="AutoShape 29"/>
            <p:cNvSpPr>
              <a:spLocks noChangeArrowheads="1"/>
            </p:cNvSpPr>
            <p:nvPr/>
          </p:nvSpPr>
          <p:spPr bwMode="auto">
            <a:xfrm>
              <a:off x="9354" y="3473"/>
              <a:ext cx="3317" cy="3586"/>
            </a:xfrm>
            <a:prstGeom prst="wedgeRoundRectCallout">
              <a:avLst>
                <a:gd name="adj1" fmla="val -44091"/>
                <a:gd name="adj2" fmla="val -57919"/>
                <a:gd name="adj3" fmla="val 16667"/>
              </a:avLst>
            </a:prstGeom>
            <a:solidFill>
              <a:schemeClr val="accent5">
                <a:lumMod val="20000"/>
                <a:lumOff val="80000"/>
              </a:schemeClr>
            </a:solidFill>
            <a:ln w="28575" algn="ctr">
              <a:solidFill>
                <a:schemeClr val="accent2"/>
              </a:solidFill>
              <a:miter lim="800000"/>
            </a:ln>
          </p:spPr>
          <p:txBody>
            <a:bodyPr lIns="0" rIns="0" anchor="ct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spcBef>
                  <a:spcPct val="0"/>
                </a:spcBef>
                <a:buClrTx/>
                <a:buFont typeface="Arial" panose="020B0604020202020204" pitchFamily="34" charset="0"/>
                <a:buNone/>
              </a:pPr>
              <a:endParaRPr lang="zh-CN" altLang="zh-CN" sz="2400" b="0" u="none">
                <a:latin typeface="Arial" panose="020B0604020202020204" pitchFamily="34" charset="0"/>
              </a:endParaRPr>
            </a:p>
          </p:txBody>
        </p:sp>
        <p:sp>
          <p:nvSpPr>
            <p:cNvPr id="12" name="TextBox 62"/>
            <p:cNvSpPr txBox="1"/>
            <p:nvPr/>
          </p:nvSpPr>
          <p:spPr>
            <a:xfrm>
              <a:off x="9460" y="3473"/>
              <a:ext cx="3211" cy="3523"/>
            </a:xfrm>
            <a:prstGeom prst="rect">
              <a:avLst/>
            </a:prstGeom>
            <a:noFill/>
          </p:spPr>
          <p:txBody>
            <a:bodyPr wrap="square" rtlCol="0">
              <a:noAutofit/>
            </a:bodyPr>
            <a:p>
              <a:r>
                <a:rPr lang="en-US" sz="1200" b="1" dirty="0" smtClean="0">
                  <a:solidFill>
                    <a:schemeClr val="accent1"/>
                  </a:solidFill>
                </a:rPr>
                <a:t>1.</a:t>
              </a:r>
              <a:r>
                <a:rPr lang="zh-CN" altLang="en-US" sz="1200" b="1" dirty="0" smtClean="0">
                  <a:solidFill>
                    <a:schemeClr val="accent1"/>
                  </a:solidFill>
                </a:rPr>
                <a:t>对课程目标短语的内涵解释，聚焦本门课程，必须与课程内容和教学组织密切相关；</a:t>
              </a:r>
              <a:endParaRPr lang="zh-CN" altLang="en-US" sz="1200" b="1" dirty="0" smtClean="0">
                <a:solidFill>
                  <a:schemeClr val="accent1"/>
                </a:solidFill>
              </a:endParaRPr>
            </a:p>
            <a:p>
              <a:r>
                <a:rPr lang="en-US" altLang="zh-CN" sz="1200" b="1" dirty="0" smtClean="0">
                  <a:solidFill>
                    <a:schemeClr val="accent1"/>
                  </a:solidFill>
                </a:rPr>
                <a:t>2.</a:t>
              </a:r>
              <a:r>
                <a:rPr lang="zh-CN" altLang="en-US" sz="1200" b="1" dirty="0" smtClean="0">
                  <a:solidFill>
                    <a:schemeClr val="accent1"/>
                  </a:solidFill>
                </a:rPr>
                <a:t>不能站在教师的角度描述，如</a:t>
              </a:r>
              <a:r>
                <a:rPr lang="en-US" altLang="zh-CN" sz="1200" b="1" dirty="0" smtClean="0">
                  <a:solidFill>
                    <a:schemeClr val="accent1"/>
                  </a:solidFill>
                </a:rPr>
                <a:t>“</a:t>
              </a:r>
              <a:r>
                <a:rPr lang="zh-CN" altLang="en-US" sz="1200" b="1" dirty="0" smtClean="0">
                  <a:solidFill>
                    <a:schemeClr val="accent1"/>
                  </a:solidFill>
                </a:rPr>
                <a:t>培养学生</a:t>
              </a:r>
              <a:r>
                <a:rPr lang="en-US" altLang="zh-CN" sz="1200" b="1" dirty="0" smtClean="0">
                  <a:solidFill>
                    <a:schemeClr val="accent1"/>
                  </a:solidFill>
                </a:rPr>
                <a:t>”</a:t>
              </a:r>
              <a:r>
                <a:rPr lang="zh-CN" altLang="en-US" sz="1200" b="1" dirty="0" smtClean="0">
                  <a:solidFill>
                    <a:schemeClr val="accent1"/>
                  </a:solidFill>
                </a:rPr>
                <a:t>，</a:t>
              </a:r>
              <a:r>
                <a:rPr lang="en-US" altLang="zh-CN" sz="1200" b="1" dirty="0" smtClean="0">
                  <a:solidFill>
                    <a:schemeClr val="accent1"/>
                  </a:solidFill>
                </a:rPr>
                <a:t>“</a:t>
              </a:r>
              <a:r>
                <a:rPr lang="zh-CN" altLang="en-US" sz="1200" b="1" dirty="0" smtClean="0">
                  <a:solidFill>
                    <a:schemeClr val="accent1"/>
                  </a:solidFill>
                </a:rPr>
                <a:t>使学生</a:t>
              </a:r>
              <a:r>
                <a:rPr lang="en-US" altLang="zh-CN" sz="1200" b="1" dirty="0" smtClean="0">
                  <a:solidFill>
                    <a:schemeClr val="accent1"/>
                  </a:solidFill>
                </a:rPr>
                <a:t>...”</a:t>
              </a:r>
              <a:r>
                <a:rPr lang="zh-CN" altLang="en-US" sz="1200" b="1" dirty="0" smtClean="0">
                  <a:solidFill>
                    <a:schemeClr val="accent1"/>
                  </a:solidFill>
                </a:rPr>
                <a:t>；</a:t>
              </a:r>
              <a:endParaRPr lang="zh-CN" altLang="en-US" sz="1200" b="1" dirty="0" smtClean="0">
                <a:solidFill>
                  <a:schemeClr val="accent1"/>
                </a:solidFill>
              </a:endParaRPr>
            </a:p>
            <a:p>
              <a:r>
                <a:rPr lang="en-US" altLang="zh-CN" sz="1200" b="1" dirty="0" smtClean="0">
                  <a:solidFill>
                    <a:schemeClr val="accent1"/>
                  </a:solidFill>
                </a:rPr>
                <a:t>3.</a:t>
              </a:r>
              <a:r>
                <a:rPr lang="zh-CN" altLang="en-US" sz="1200" b="1" dirty="0" smtClean="0">
                  <a:solidFill>
                    <a:schemeClr val="accent1"/>
                  </a:solidFill>
                </a:rPr>
                <a:t>不能使用不可度量的词汇，如</a:t>
              </a:r>
              <a:r>
                <a:rPr lang="en-US" altLang="zh-CN" sz="1200" b="1" dirty="0" smtClean="0">
                  <a:solidFill>
                    <a:schemeClr val="accent1"/>
                  </a:solidFill>
                </a:rPr>
                <a:t>“</a:t>
              </a:r>
              <a:r>
                <a:rPr lang="zh-CN" altLang="en-US" sz="1200" b="1" dirty="0" smtClean="0">
                  <a:solidFill>
                    <a:schemeClr val="accent1"/>
                  </a:solidFill>
                </a:rPr>
                <a:t>一定的</a:t>
              </a:r>
              <a:r>
                <a:rPr lang="en-US" altLang="zh-CN" sz="1200" b="1" dirty="0" smtClean="0">
                  <a:solidFill>
                    <a:schemeClr val="accent1"/>
                  </a:solidFill>
                </a:rPr>
                <a:t>”</a:t>
              </a:r>
              <a:r>
                <a:rPr lang="zh-CN" altLang="en-US" sz="1200" b="1" dirty="0" smtClean="0">
                  <a:solidFill>
                    <a:schemeClr val="accent1"/>
                  </a:solidFill>
                </a:rPr>
                <a:t>，</a:t>
              </a:r>
              <a:r>
                <a:rPr lang="en-US" altLang="zh-CN" sz="1200" b="1" dirty="0" smtClean="0">
                  <a:solidFill>
                    <a:schemeClr val="accent1"/>
                  </a:solidFill>
                </a:rPr>
                <a:t>“</a:t>
              </a:r>
              <a:r>
                <a:rPr lang="zh-CN" altLang="en-US" sz="1200" b="1" dirty="0" smtClean="0">
                  <a:solidFill>
                    <a:schemeClr val="accent1"/>
                  </a:solidFill>
                </a:rPr>
                <a:t>良好的</a:t>
              </a:r>
              <a:r>
                <a:rPr lang="en-US" altLang="zh-CN" sz="1200" b="1" dirty="0" smtClean="0">
                  <a:solidFill>
                    <a:schemeClr val="accent1"/>
                  </a:solidFill>
                </a:rPr>
                <a:t>”</a:t>
              </a:r>
              <a:r>
                <a:rPr lang="zh-CN" altLang="en-US" sz="1200" b="1" dirty="0" smtClean="0">
                  <a:solidFill>
                    <a:schemeClr val="accent1"/>
                  </a:solidFill>
                </a:rPr>
                <a:t>等；</a:t>
              </a:r>
              <a:endParaRPr lang="zh-CN" altLang="en-US" sz="1200" b="1" dirty="0" smtClean="0">
                <a:solidFill>
                  <a:schemeClr val="accent1"/>
                </a:solidFill>
              </a:endParaRPr>
            </a:p>
            <a:p>
              <a:r>
                <a:rPr lang="en-US" altLang="zh-CN" sz="1200" b="1" dirty="0" smtClean="0">
                  <a:solidFill>
                    <a:schemeClr val="accent1"/>
                  </a:solidFill>
                </a:rPr>
                <a:t>4.</a:t>
              </a:r>
              <a:r>
                <a:rPr lang="zh-CN" altLang="en-US" sz="1200" b="1" dirty="0" smtClean="0">
                  <a:solidFill>
                    <a:schemeClr val="accent1"/>
                  </a:solidFill>
                </a:rPr>
                <a:t>不能使用</a:t>
              </a:r>
              <a:r>
                <a:rPr lang="en-US" altLang="zh-CN" sz="1200" b="1" dirty="0" smtClean="0">
                  <a:solidFill>
                    <a:schemeClr val="accent1"/>
                  </a:solidFill>
                </a:rPr>
                <a:t>“</a:t>
              </a:r>
              <a:r>
                <a:rPr lang="zh-CN" altLang="en-US" sz="1200" b="1" dirty="0" smtClean="0">
                  <a:solidFill>
                    <a:schemeClr val="accent1"/>
                  </a:solidFill>
                </a:rPr>
                <a:t>了解</a:t>
              </a:r>
              <a:r>
                <a:rPr lang="en-US" altLang="zh-CN" sz="1200" b="1" dirty="0" smtClean="0">
                  <a:solidFill>
                    <a:schemeClr val="accent1"/>
                  </a:solidFill>
                </a:rPr>
                <a:t>”</a:t>
              </a:r>
              <a:r>
                <a:rPr lang="zh-CN" altLang="en-US" sz="1200" b="1" dirty="0" smtClean="0">
                  <a:solidFill>
                    <a:schemeClr val="accent1"/>
                  </a:solidFill>
                </a:rPr>
                <a:t>等低阶词汇，应使用</a:t>
              </a:r>
              <a:r>
                <a:rPr lang="en-US" altLang="zh-CN" sz="1200" b="1" dirty="0" smtClean="0">
                  <a:solidFill>
                    <a:schemeClr val="accent1"/>
                  </a:solidFill>
                </a:rPr>
                <a:t>“</a:t>
              </a:r>
              <a:r>
                <a:rPr lang="zh-CN" altLang="en-US" sz="1200" b="1" dirty="0" smtClean="0">
                  <a:solidFill>
                    <a:schemeClr val="accent1"/>
                  </a:solidFill>
                </a:rPr>
                <a:t>掌握</a:t>
              </a:r>
              <a:r>
                <a:rPr lang="en-US" altLang="zh-CN" sz="1200" b="1" dirty="0" smtClean="0">
                  <a:solidFill>
                    <a:schemeClr val="accent1"/>
                  </a:solidFill>
                </a:rPr>
                <a:t>”</a:t>
              </a:r>
              <a:r>
                <a:rPr lang="zh-CN" altLang="en-US" sz="1200" b="1" dirty="0" smtClean="0">
                  <a:solidFill>
                    <a:schemeClr val="accent1"/>
                  </a:solidFill>
                </a:rPr>
                <a:t>，</a:t>
              </a:r>
              <a:r>
                <a:rPr lang="en-US" altLang="zh-CN" sz="1200" b="1" dirty="0" smtClean="0">
                  <a:solidFill>
                    <a:schemeClr val="accent1"/>
                  </a:solidFill>
                </a:rPr>
                <a:t>“</a:t>
              </a:r>
              <a:r>
                <a:rPr lang="zh-CN" altLang="en-US" sz="1200" b="1" dirty="0" smtClean="0">
                  <a:solidFill>
                    <a:schemeClr val="accent1"/>
                  </a:solidFill>
                </a:rPr>
                <a:t>能够分析、设计、评估、论证构建、开发</a:t>
              </a:r>
              <a:r>
                <a:rPr lang="en-US" altLang="zh-CN" sz="1200" b="1" dirty="0" smtClean="0">
                  <a:solidFill>
                    <a:schemeClr val="accent1"/>
                  </a:solidFill>
                </a:rPr>
                <a:t>”</a:t>
              </a:r>
              <a:r>
                <a:rPr lang="zh-CN" altLang="en-US" sz="1200" b="1" dirty="0" smtClean="0">
                  <a:solidFill>
                    <a:schemeClr val="accent1"/>
                  </a:solidFill>
                </a:rPr>
                <a:t>等</a:t>
              </a:r>
              <a:endParaRPr lang="zh-CN" altLang="en-US" sz="1200" b="1" dirty="0" smtClean="0">
                <a:solidFill>
                  <a:schemeClr val="accent1"/>
                </a:solidFill>
              </a:endParaRPr>
            </a:p>
            <a:p>
              <a:endParaRPr lang="zh-CN" altLang="en-US" sz="1200" b="1" dirty="0" smtClean="0">
                <a:solidFill>
                  <a:schemeClr val="accent1"/>
                </a:solidFill>
              </a:endParaRPr>
            </a:p>
            <a:p>
              <a:endParaRPr lang="zh-CN" altLang="en-US" sz="1200" b="1" dirty="0" smtClean="0">
                <a:solidFill>
                  <a:schemeClr val="accent1"/>
                </a:solidFill>
              </a:endParaRPr>
            </a:p>
            <a:p>
              <a:endParaRPr lang="zh-CN" altLang="en-US" sz="1200" b="1" dirty="0" smtClean="0">
                <a:solidFill>
                  <a:schemeClr val="accent1"/>
                </a:solidFill>
              </a:endParaRPr>
            </a:p>
          </p:txBody>
        </p:sp>
      </p:grpSp>
      <p:graphicFrame>
        <p:nvGraphicFramePr>
          <p:cNvPr id="16" name="表格 15"/>
          <p:cNvGraphicFramePr/>
          <p:nvPr>
            <p:custDataLst>
              <p:tags r:id="rId6"/>
            </p:custDataLst>
          </p:nvPr>
        </p:nvGraphicFramePr>
        <p:xfrm>
          <a:off x="2581275" y="2663190"/>
          <a:ext cx="3510280" cy="1815465"/>
        </p:xfrm>
        <a:graphic>
          <a:graphicData uri="http://schemas.openxmlformats.org/drawingml/2006/table">
            <a:tbl>
              <a:tblPr/>
              <a:tblGrid>
                <a:gridCol w="688975"/>
                <a:gridCol w="2821305"/>
              </a:tblGrid>
              <a:tr h="364490">
                <a:tc>
                  <a:txBody>
                    <a:bodyPr/>
                    <a:p>
                      <a:pPr indent="0">
                        <a:buNone/>
                      </a:pPr>
                      <a:r>
                        <a:rPr lang="en-US" sz="1200" b="1">
                          <a:solidFill>
                            <a:srgbClr val="FF0000"/>
                          </a:solidFill>
                          <a:latin typeface="宋体" panose="02010600030101010101" pitchFamily="2" charset="-122"/>
                          <a:ea typeface="宋体" panose="02010600030101010101" pitchFamily="2" charset="-122"/>
                          <a:cs typeface="宋体" panose="02010600030101010101" pitchFamily="2" charset="-122"/>
                        </a:rPr>
                        <a:t>创造 </a:t>
                      </a:r>
                      <a:endParaRPr lang="en-US" altLang="en-US" sz="1200" b="1">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开发、建立、制定、解决、设计、规划</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9D9D9"/>
                    </a:solidFill>
                  </a:tcPr>
                </a:tc>
              </a:tr>
              <a:tr h="349885">
                <a:tc>
                  <a:txBody>
                    <a:bodyPr/>
                    <a:p>
                      <a:pPr indent="0">
                        <a:buNone/>
                      </a:pPr>
                      <a:r>
                        <a:rPr lang="en-US" sz="1200" b="1">
                          <a:solidFill>
                            <a:srgbClr val="FF0000"/>
                          </a:solidFill>
                          <a:latin typeface="宋体" panose="02010600030101010101" pitchFamily="2" charset="-122"/>
                          <a:ea typeface="宋体" panose="02010600030101010101" pitchFamily="2" charset="-122"/>
                          <a:cs typeface="宋体" panose="02010600030101010101" pitchFamily="2" charset="-122"/>
                        </a:rPr>
                        <a:t>评价</a:t>
                      </a:r>
                      <a:endParaRPr lang="en-US" altLang="en-US" sz="1200" b="1">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评价、检查、判断、评判、鉴赏、协调</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D9D9D9"/>
                    </a:solidFill>
                  </a:tcPr>
                </a:tc>
              </a:tr>
              <a:tr h="366395">
                <a:tc>
                  <a:txBody>
                    <a:bodyPr/>
                    <a:p>
                      <a:pPr indent="0">
                        <a:buNone/>
                      </a:pPr>
                      <a:r>
                        <a:rPr lang="en-US" sz="1200" b="1">
                          <a:solidFill>
                            <a:srgbClr val="FF0000"/>
                          </a:solidFill>
                          <a:latin typeface="宋体" panose="02010600030101010101" pitchFamily="2" charset="-122"/>
                          <a:ea typeface="宋体" panose="02010600030101010101" pitchFamily="2" charset="-122"/>
                          <a:cs typeface="宋体" panose="02010600030101010101" pitchFamily="2" charset="-122"/>
                        </a:rPr>
                        <a:t>分析</a:t>
                      </a:r>
                      <a:endParaRPr lang="en-US" altLang="en-US" sz="1200" b="1">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分析、辨别、解构、重构、整合、选择</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C6D9F1"/>
                    </a:solidFill>
                  </a:tcPr>
                </a:tc>
              </a:tr>
              <a:tr h="367665">
                <a:tc>
                  <a:txBody>
                    <a:bodyPr/>
                    <a:p>
                      <a:pPr indent="0">
                        <a:buNone/>
                      </a:pPr>
                      <a:r>
                        <a:rPr lang="en-US" sz="1200" b="1">
                          <a:solidFill>
                            <a:srgbClr val="FF0000"/>
                          </a:solidFill>
                          <a:latin typeface="宋体" panose="02010600030101010101" pitchFamily="2" charset="-122"/>
                          <a:ea typeface="宋体" panose="02010600030101010101" pitchFamily="2" charset="-122"/>
                          <a:cs typeface="宋体" panose="02010600030101010101" pitchFamily="2" charset="-122"/>
                        </a:rPr>
                        <a:t>应用 </a:t>
                      </a:r>
                      <a:endParaRPr lang="en-US" altLang="en-US" sz="1200" b="1">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应用、执行、实施、开展、推动、操作</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C6D9F1"/>
                    </a:solidFill>
                  </a:tcPr>
                </a:tc>
              </a:tr>
              <a:tr h="367030">
                <a:tc>
                  <a:txBody>
                    <a:bodyPr/>
                    <a:p>
                      <a:pPr indent="0">
                        <a:buNone/>
                      </a:pPr>
                      <a:r>
                        <a:rPr lang="en-US" sz="1200" b="1">
                          <a:solidFill>
                            <a:srgbClr val="FF0000"/>
                          </a:solidFill>
                          <a:latin typeface="Calibri" panose="020F0502020204030204" pitchFamily="34" charset="0"/>
                          <a:cs typeface="Calibri" panose="020F0502020204030204" pitchFamily="34" charset="0"/>
                        </a:rPr>
                        <a:t>掌握 </a:t>
                      </a:r>
                      <a:endParaRPr lang="en-US" altLang="en-US" sz="1200" b="1">
                        <a:solidFill>
                          <a:srgbClr val="FF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掌握、比较、推论、解释、论证、预测</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EEECE1"/>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box(in)">
                                      <p:cBhvr>
                                        <p:cTn id="13" dur="20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blinds(horizontal)">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linds(horizontal)">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5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教学大纲</a:t>
            </a:r>
            <a:r>
              <a:rPr lang="en-US" altLang="zh-CN" sz="2500" dirty="0" smtClean="0">
                <a:solidFill>
                  <a:schemeClr val="bg1"/>
                </a:solidFill>
                <a:latin typeface="微软雅黑" panose="020B0503020204020204" pitchFamily="34" charset="-122"/>
                <a:ea typeface="微软雅黑" panose="020B0503020204020204" pitchFamily="34" charset="-122"/>
              </a:rPr>
              <a:t>——</a:t>
            </a:r>
            <a:r>
              <a:rPr lang="zh-CN" altLang="en-US" sz="2500" dirty="0" smtClean="0">
                <a:solidFill>
                  <a:schemeClr val="bg1"/>
                </a:solidFill>
                <a:latin typeface="微软雅黑" panose="020B0503020204020204" pitchFamily="34" charset="-122"/>
                <a:ea typeface="微软雅黑" panose="020B0503020204020204" pitchFamily="34" charset="-122"/>
              </a:rPr>
              <a:t>课程目标内涵描述</a:t>
            </a:r>
            <a:endParaRPr lang="zh-CN" altLang="en-US" sz="2500" dirty="0" smtClean="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cxnSp>
        <p:nvCxnSpPr>
          <p:cNvPr id="12" name="直接连接符 11"/>
          <p:cNvCxnSpPr/>
          <p:nvPr/>
        </p:nvCxnSpPr>
        <p:spPr>
          <a:xfrm flipV="1">
            <a:off x="2411730" y="4854575"/>
            <a:ext cx="6187440" cy="21590"/>
          </a:xfrm>
          <a:prstGeom prst="line">
            <a:avLst/>
          </a:prstGeom>
          <a:ln w="28575"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graphicFrame>
        <p:nvGraphicFramePr>
          <p:cNvPr id="2" name="表格 1"/>
          <p:cNvGraphicFramePr/>
          <p:nvPr>
            <p:custDataLst>
              <p:tags r:id="rId5"/>
            </p:custDataLst>
          </p:nvPr>
        </p:nvGraphicFramePr>
        <p:xfrm>
          <a:off x="2458085" y="795655"/>
          <a:ext cx="6584950" cy="4036695"/>
        </p:xfrm>
        <a:graphic>
          <a:graphicData uri="http://schemas.openxmlformats.org/drawingml/2006/table">
            <a:tbl>
              <a:tblPr/>
              <a:tblGrid>
                <a:gridCol w="573405"/>
                <a:gridCol w="1483360"/>
                <a:gridCol w="4528185"/>
              </a:tblGrid>
              <a:tr h="451485">
                <a:tc>
                  <a:txBody>
                    <a:bodyPr/>
                    <a:p>
                      <a:pPr indent="0" algn="ctr">
                        <a:buNone/>
                      </a:pPr>
                      <a:r>
                        <a:rPr lang="en-US" sz="1600" b="1">
                          <a:latin typeface="Times New Roman" panose="02020603050405020304" charset="0"/>
                          <a:cs typeface="Times New Roman" panose="02020603050405020304" charset="0"/>
                        </a:rPr>
                        <a:t>序号</a:t>
                      </a:r>
                      <a:endParaRPr lang="en-US" altLang="en-US" sz="16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latin typeface="仿宋_GB2312" panose="02010609030101010101" charset="-122"/>
                          <a:ea typeface="仿宋_GB2312" panose="02010609030101010101" charset="-122"/>
                          <a:cs typeface="仿宋_GB2312" panose="02010609030101010101" charset="-122"/>
                        </a:rPr>
                        <a:t>课程目标</a:t>
                      </a:r>
                      <a:endParaRPr lang="en-US" altLang="en-US" sz="16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latin typeface="仿宋_GB2312" panose="02010609030101010101" charset="-122"/>
                          <a:ea typeface="仿宋_GB2312" panose="02010609030101010101" charset="-122"/>
                          <a:cs typeface="仿宋_GB2312" panose="02010609030101010101" charset="-122"/>
                        </a:rPr>
                        <a:t>目标内涵</a:t>
                      </a:r>
                      <a:endParaRPr lang="en-US" altLang="en-US" sz="16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78790">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（1）</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solidFill>
                            <a:srgbClr val="FF0000"/>
                          </a:solidFill>
                          <a:latin typeface="仿宋_GB2312" panose="02010609030101010101" charset="-122"/>
                          <a:ea typeface="仿宋_GB2312" panose="02010609030101010101" charset="-122"/>
                          <a:cs typeface="仿宋_GB2312" panose="02010609030101010101" charset="-122"/>
                        </a:rPr>
                        <a:t>知识应用能力</a:t>
                      </a:r>
                      <a:endParaRPr lang="en-US" altLang="en-US" sz="1600" b="0">
                        <a:solidFill>
                          <a:srgbClr val="FF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能运用数学、计算机、人工智能、管理学科学原理，将现实生活中的事物抽象</a:t>
                      </a:r>
                      <a:r>
                        <a:rPr lang="zh-CN" altLang="en-US" sz="1600" b="0">
                          <a:latin typeface="仿宋_GB2312" panose="02010609030101010101" charset="-122"/>
                          <a:ea typeface="仿宋_GB2312" panose="02010609030101010101" charset="-122"/>
                          <a:cs typeface="仿宋_GB2312" panose="02010609030101010101" charset="-122"/>
                        </a:rPr>
                        <a:t>归</a:t>
                      </a:r>
                      <a:r>
                        <a:rPr lang="en-US" sz="1600" b="0">
                          <a:latin typeface="仿宋_GB2312" panose="02010609030101010101" charset="-122"/>
                          <a:ea typeface="仿宋_GB2312" panose="02010609030101010101" charset="-122"/>
                          <a:cs typeface="仿宋_GB2312" panose="02010609030101010101" charset="-122"/>
                        </a:rPr>
                        <a:t>类。</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78790">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a:t>
                      </a:r>
                      <a:r>
                        <a:rPr lang="en-US" sz="1600" b="0">
                          <a:latin typeface="Times New Roman" panose="02020603050405020304" charset="0"/>
                          <a:cs typeface="Times New Roman" panose="02020603050405020304" charset="0"/>
                        </a:rPr>
                        <a:t>2</a:t>
                      </a:r>
                      <a:r>
                        <a:rPr lang="en-US" sz="1600" b="0">
                          <a:latin typeface="仿宋_GB2312" panose="02010609030101010101" charset="-122"/>
                          <a:ea typeface="仿宋_GB2312" panose="02010609030101010101" charset="-122"/>
                          <a:cs typeface="仿宋_GB2312" panose="02010609030101010101" charset="-122"/>
                        </a:rPr>
                        <a:t>）</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solidFill>
                            <a:srgbClr val="FF0000"/>
                          </a:solidFill>
                          <a:latin typeface="仿宋_GB2312" panose="02010609030101010101" charset="-122"/>
                          <a:ea typeface="仿宋_GB2312" panose="02010609030101010101" charset="-122"/>
                          <a:cs typeface="仿宋_GB2312" panose="02010609030101010101" charset="-122"/>
                        </a:rPr>
                        <a:t>工程分析能力</a:t>
                      </a:r>
                      <a:endParaRPr lang="en-US" altLang="en-US" sz="1600" b="0">
                        <a:solidFill>
                          <a:srgbClr val="FF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能够将面向对象分析</a:t>
                      </a:r>
                      <a:r>
                        <a:rPr lang="zh-CN" altLang="en-US" sz="1600" b="0">
                          <a:latin typeface="仿宋_GB2312" panose="02010609030101010101" charset="-122"/>
                          <a:ea typeface="仿宋_GB2312" panose="02010609030101010101" charset="-122"/>
                          <a:cs typeface="仿宋_GB2312" panose="02010609030101010101" charset="-122"/>
                        </a:rPr>
                        <a:t>、</a:t>
                      </a:r>
                      <a:r>
                        <a:rPr lang="en-US" sz="1600" b="0">
                          <a:latin typeface="仿宋_GB2312" panose="02010609030101010101" charset="-122"/>
                          <a:ea typeface="仿宋_GB2312" panose="02010609030101010101" charset="-122"/>
                          <a:cs typeface="仿宋_GB2312" panose="02010609030101010101" charset="-122"/>
                        </a:rPr>
                        <a:t>设计的基本理论和方法应用于解决具体信息系统事物处理领域的复杂</a:t>
                      </a:r>
                      <a:r>
                        <a:rPr lang="zh-CN" altLang="en-US" sz="1600" b="0">
                          <a:latin typeface="仿宋_GB2312" panose="02010609030101010101" charset="-122"/>
                          <a:ea typeface="仿宋_GB2312" panose="02010609030101010101" charset="-122"/>
                          <a:cs typeface="仿宋_GB2312" panose="02010609030101010101" charset="-122"/>
                        </a:rPr>
                        <a:t>工程</a:t>
                      </a:r>
                      <a:r>
                        <a:rPr lang="en-US" sz="1600" b="0">
                          <a:latin typeface="仿宋_GB2312" panose="02010609030101010101" charset="-122"/>
                          <a:ea typeface="仿宋_GB2312" panose="02010609030101010101" charset="-122"/>
                          <a:cs typeface="仿宋_GB2312" panose="02010609030101010101" charset="-122"/>
                        </a:rPr>
                        <a:t>问题</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0215">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a:t>
                      </a:r>
                      <a:r>
                        <a:rPr lang="en-US" sz="1600" b="0">
                          <a:latin typeface="Times New Roman" panose="02020603050405020304" charset="0"/>
                          <a:cs typeface="Times New Roman" panose="02020603050405020304" charset="0"/>
                        </a:rPr>
                        <a:t>3</a:t>
                      </a:r>
                      <a:r>
                        <a:rPr lang="en-US" sz="1600" b="0">
                          <a:latin typeface="仿宋_GB2312" panose="02010609030101010101" charset="-122"/>
                          <a:ea typeface="仿宋_GB2312" panose="02010609030101010101" charset="-122"/>
                          <a:cs typeface="仿宋_GB2312" panose="02010609030101010101" charset="-122"/>
                        </a:rPr>
                        <a:t>）</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solidFill>
                            <a:srgbClr val="FF0000"/>
                          </a:solidFill>
                          <a:latin typeface="仿宋_GB2312" panose="02010609030101010101" charset="-122"/>
                          <a:ea typeface="仿宋_GB2312" panose="02010609030101010101" charset="-122"/>
                          <a:cs typeface="仿宋_GB2312" panose="02010609030101010101" charset="-122"/>
                        </a:rPr>
                        <a:t>工程综合能力</a:t>
                      </a:r>
                      <a:endParaRPr lang="en-US" altLang="en-US" sz="1600" b="0">
                        <a:solidFill>
                          <a:srgbClr val="FF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能够针对信息系统中复杂问题提出事物抽象处理解决方案</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902970">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a:t>
                      </a:r>
                      <a:r>
                        <a:rPr lang="en-US" sz="1600" b="0">
                          <a:latin typeface="Times New Roman" panose="02020603050405020304" charset="0"/>
                          <a:cs typeface="Times New Roman" panose="02020603050405020304" charset="0"/>
                        </a:rPr>
                        <a:t>4</a:t>
                      </a:r>
                      <a:r>
                        <a:rPr lang="en-US" sz="1600" b="0">
                          <a:latin typeface="仿宋_GB2312" panose="02010609030101010101" charset="-122"/>
                          <a:ea typeface="仿宋_GB2312" panose="02010609030101010101" charset="-122"/>
                          <a:cs typeface="仿宋_GB2312" panose="02010609030101010101" charset="-122"/>
                        </a:rPr>
                        <a:t>）</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solidFill>
                            <a:srgbClr val="FF0000"/>
                          </a:solidFill>
                          <a:latin typeface="仿宋_GB2312" panose="02010609030101010101" charset="-122"/>
                          <a:ea typeface="仿宋_GB2312" panose="02010609030101010101" charset="-122"/>
                          <a:cs typeface="仿宋_GB2312" panose="02010609030101010101" charset="-122"/>
                        </a:rPr>
                        <a:t>工程设计能力</a:t>
                      </a:r>
                      <a:endParaRPr lang="en-US" altLang="en-US" sz="1600" b="0">
                        <a:solidFill>
                          <a:srgbClr val="FF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能够设计符合规范的</a:t>
                      </a:r>
                      <a:r>
                        <a:rPr lang="zh-CN" altLang="en-US" sz="1600" b="0">
                          <a:latin typeface="仿宋_GB2312" panose="02010609030101010101" charset="-122"/>
                          <a:ea typeface="仿宋_GB2312" panose="02010609030101010101" charset="-122"/>
                          <a:cs typeface="仿宋_GB2312" panose="02010609030101010101" charset="-122"/>
                        </a:rPr>
                        <a:t>产品、体系</a:t>
                      </a:r>
                      <a:r>
                        <a:rPr lang="en-US" sz="1600" b="0">
                          <a:latin typeface="仿宋_GB2312" panose="02010609030101010101" charset="-122"/>
                          <a:ea typeface="仿宋_GB2312" panose="02010609030101010101" charset="-122"/>
                          <a:cs typeface="仿宋_GB2312" panose="02010609030101010101" charset="-122"/>
                        </a:rPr>
                        <a:t>，并能在设计中体现创新意识，</a:t>
                      </a:r>
                      <a:r>
                        <a:rPr lang="zh-CN" altLang="en-US" sz="1600" b="0">
                          <a:latin typeface="仿宋_GB2312" panose="02010609030101010101" charset="-122"/>
                          <a:ea typeface="仿宋_GB2312" panose="02010609030101010101" charset="-122"/>
                          <a:cs typeface="仿宋_GB2312" panose="02010609030101010101" charset="-122"/>
                        </a:rPr>
                        <a:t>并</a:t>
                      </a:r>
                      <a:r>
                        <a:rPr lang="en-US" sz="1600" b="0">
                          <a:latin typeface="仿宋_GB2312" panose="02010609030101010101" charset="-122"/>
                          <a:ea typeface="仿宋_GB2312" panose="02010609030101010101" charset="-122"/>
                          <a:cs typeface="仿宋_GB2312" panose="02010609030101010101" charset="-122"/>
                        </a:rPr>
                        <a:t>考虑</a:t>
                      </a:r>
                      <a:r>
                        <a:rPr lang="zh-CN" altLang="en-US" sz="1600" b="0">
                          <a:latin typeface="仿宋_GB2312" panose="02010609030101010101" charset="-122"/>
                          <a:ea typeface="仿宋_GB2312" panose="02010609030101010101" charset="-122"/>
                          <a:cs typeface="仿宋_GB2312" panose="02010609030101010101" charset="-122"/>
                        </a:rPr>
                        <a:t>其</a:t>
                      </a:r>
                      <a:r>
                        <a:rPr lang="en-US" sz="1600" b="0">
                          <a:latin typeface="仿宋_GB2312" panose="02010609030101010101" charset="-122"/>
                          <a:ea typeface="仿宋_GB2312" panose="02010609030101010101" charset="-122"/>
                          <a:cs typeface="仿宋_GB2312" panose="02010609030101010101" charset="-122"/>
                        </a:rPr>
                        <a:t>安全性、稳定性和健壮性以及经济、社会、法律、文化以及环境等因素。</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49580">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（5）</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solidFill>
                            <a:srgbClr val="FF0000"/>
                          </a:solidFill>
                          <a:latin typeface="仿宋_GB2312" panose="02010609030101010101" charset="-122"/>
                          <a:ea typeface="仿宋_GB2312" panose="02010609030101010101" charset="-122"/>
                          <a:cs typeface="仿宋_GB2312" panose="02010609030101010101" charset="-122"/>
                        </a:rPr>
                        <a:t>工程沟通能力</a:t>
                      </a:r>
                      <a:endParaRPr lang="en-US" altLang="en-US" sz="1600" b="0">
                        <a:solidFill>
                          <a:srgbClr val="FF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能够就类设计复杂问题与同行及社会公众进行沟通</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1485">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（6）</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solidFill>
                            <a:srgbClr val="FF0000"/>
                          </a:solidFill>
                          <a:latin typeface="仿宋_GB2312" panose="02010609030101010101" charset="-122"/>
                          <a:ea typeface="仿宋_GB2312" panose="02010609030101010101" charset="-122"/>
                          <a:cs typeface="仿宋_GB2312" panose="02010609030101010101" charset="-122"/>
                        </a:rPr>
                        <a:t>终身学习能力</a:t>
                      </a:r>
                      <a:endParaRPr lang="en-US" altLang="en-US" sz="1600" b="0">
                        <a:solidFill>
                          <a:srgbClr val="FF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能够跟踪面向对象程序设计技术的发展，具有自主学习的能力</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grpSp>
        <p:nvGrpSpPr>
          <p:cNvPr id="11" name="组合 10"/>
          <p:cNvGrpSpPr/>
          <p:nvPr/>
        </p:nvGrpSpPr>
        <p:grpSpPr>
          <a:xfrm>
            <a:off x="1231900" y="2571750"/>
            <a:ext cx="2620010" cy="1786890"/>
            <a:chOff x="1940" y="4050"/>
            <a:chExt cx="4126" cy="2814"/>
          </a:xfrm>
        </p:grpSpPr>
        <p:sp>
          <p:nvSpPr>
            <p:cNvPr id="31" name="AutoShape 29"/>
            <p:cNvSpPr>
              <a:spLocks noChangeArrowheads="1"/>
            </p:cNvSpPr>
            <p:nvPr/>
          </p:nvSpPr>
          <p:spPr bwMode="auto">
            <a:xfrm>
              <a:off x="1940" y="4050"/>
              <a:ext cx="4127" cy="2815"/>
            </a:xfrm>
            <a:prstGeom prst="wedgeRoundRectCallout">
              <a:avLst>
                <a:gd name="adj1" fmla="val 73111"/>
                <a:gd name="adj2" fmla="val -21741"/>
                <a:gd name="adj3" fmla="val 16667"/>
              </a:avLst>
            </a:prstGeom>
            <a:solidFill>
              <a:schemeClr val="accent5">
                <a:lumMod val="20000"/>
                <a:lumOff val="80000"/>
              </a:schemeClr>
            </a:solidFill>
            <a:ln w="28575" algn="ctr">
              <a:solidFill>
                <a:schemeClr val="accent2"/>
              </a:solidFill>
              <a:miter lim="800000"/>
            </a:ln>
          </p:spPr>
          <p:txBody>
            <a:bodyPr lIns="0" rIns="0" anchor="ct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spcBef>
                  <a:spcPct val="0"/>
                </a:spcBef>
                <a:buClrTx/>
                <a:buFont typeface="Arial" panose="020B0604020202020204" pitchFamily="34" charset="0"/>
                <a:buNone/>
              </a:pPr>
              <a:endParaRPr lang="zh-CN" altLang="zh-CN" sz="2400" b="0" u="none">
                <a:latin typeface="Arial" panose="020B0604020202020204" pitchFamily="34" charset="0"/>
              </a:endParaRPr>
            </a:p>
          </p:txBody>
        </p:sp>
        <p:sp>
          <p:nvSpPr>
            <p:cNvPr id="7" name="TextBox 62">
              <a:hlinkHover r:id="" action="ppaction://hlinkshowjump?jump=nextslide"/>
            </p:cNvPr>
            <p:cNvSpPr txBox="1"/>
            <p:nvPr/>
          </p:nvSpPr>
          <p:spPr>
            <a:xfrm>
              <a:off x="1940" y="4390"/>
              <a:ext cx="4000" cy="1964"/>
            </a:xfrm>
            <a:prstGeom prst="rect">
              <a:avLst/>
            </a:prstGeom>
            <a:noFill/>
          </p:spPr>
          <p:txBody>
            <a:bodyPr wrap="square" rtlCol="0">
              <a:noAutofit/>
            </a:bodyPr>
            <a:p>
              <a:r>
                <a:rPr lang="zh-CN" sz="2000" b="1" dirty="0" smtClean="0">
                  <a:solidFill>
                    <a:schemeClr val="accent1"/>
                  </a:solidFill>
                </a:rPr>
                <a:t>注意：课程目标、内涵解释</a:t>
              </a:r>
              <a:r>
                <a:rPr lang="zh-CN" sz="2000" b="1" dirty="0" smtClean="0">
                  <a:solidFill>
                    <a:srgbClr val="FF0000"/>
                  </a:solidFill>
                </a:rPr>
                <a:t>必须与课程内容适配！通用能力取决于教学组织！</a:t>
              </a:r>
              <a:endParaRPr lang="zh-CN" sz="2000" b="1" dirty="0" smtClean="0">
                <a:solidFill>
                  <a:srgbClr val="FF0000"/>
                </a:solidFill>
              </a:endParaRPr>
            </a:p>
          </p:txBody>
        </p:sp>
      </p:gr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5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sz="2500" dirty="0" smtClean="0">
                <a:solidFill>
                  <a:schemeClr val="bg1"/>
                </a:solidFill>
                <a:latin typeface="微软雅黑" panose="020B0503020204020204" pitchFamily="34" charset="-122"/>
                <a:ea typeface="微软雅黑" panose="020B0503020204020204" pitchFamily="34" charset="-122"/>
              </a:rPr>
              <a:t>《病理学及检验技术》</a:t>
            </a:r>
            <a:r>
              <a:rPr lang="zh-CN" altLang="en-US" sz="2500" dirty="0" smtClean="0">
                <a:solidFill>
                  <a:schemeClr val="bg1"/>
                </a:solidFill>
                <a:latin typeface="微软雅黑" panose="020B0503020204020204" pitchFamily="34" charset="-122"/>
                <a:ea typeface="微软雅黑" panose="020B0503020204020204" pitchFamily="34" charset="-122"/>
              </a:rPr>
              <a:t>课程目标实例</a:t>
            </a:r>
            <a:endParaRPr lang="zh-CN" altLang="en-US" sz="2500" dirty="0" smtClean="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cxnSp>
        <p:nvCxnSpPr>
          <p:cNvPr id="12" name="直接连接符 11"/>
          <p:cNvCxnSpPr/>
          <p:nvPr/>
        </p:nvCxnSpPr>
        <p:spPr>
          <a:xfrm flipV="1">
            <a:off x="2124075" y="4587875"/>
            <a:ext cx="6749415" cy="19050"/>
          </a:xfrm>
          <a:prstGeom prst="line">
            <a:avLst/>
          </a:prstGeom>
          <a:ln w="28575"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graphicFrame>
        <p:nvGraphicFramePr>
          <p:cNvPr id="11" name="表格 10"/>
          <p:cNvGraphicFramePr/>
          <p:nvPr>
            <p:custDataLst>
              <p:tags r:id="rId5"/>
            </p:custDataLst>
          </p:nvPr>
        </p:nvGraphicFramePr>
        <p:xfrm>
          <a:off x="1899285" y="987425"/>
          <a:ext cx="7054850" cy="3410585"/>
        </p:xfrm>
        <a:graphic>
          <a:graphicData uri="http://schemas.openxmlformats.org/drawingml/2006/table">
            <a:tbl>
              <a:tblPr/>
              <a:tblGrid>
                <a:gridCol w="732155"/>
                <a:gridCol w="1440815"/>
                <a:gridCol w="4881880"/>
              </a:tblGrid>
              <a:tr h="475615">
                <a:tc>
                  <a:txBody>
                    <a:bodyPr/>
                    <a:p>
                      <a:pPr indent="0" algn="ctr">
                        <a:buNone/>
                      </a:pPr>
                      <a:r>
                        <a:rPr lang="en-US" sz="1600" b="1">
                          <a:latin typeface="Calibri" panose="020F0502020204030204" pitchFamily="34" charset="0"/>
                          <a:cs typeface="Calibri" panose="020F0502020204030204" pitchFamily="34" charset="0"/>
                        </a:rPr>
                        <a:t>序号</a:t>
                      </a:r>
                      <a:endParaRPr lang="en-US" altLang="en-US" sz="16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latin typeface="仿宋_GB2312" panose="02010609030101010101" charset="-122"/>
                          <a:ea typeface="仿宋_GB2312" panose="02010609030101010101" charset="-122"/>
                          <a:cs typeface="仿宋_GB2312" panose="02010609030101010101" charset="-122"/>
                        </a:rPr>
                        <a:t>课程目标</a:t>
                      </a:r>
                      <a:endParaRPr lang="en-US" altLang="en-US" sz="16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latin typeface="仿宋_GB2312" panose="02010609030101010101" charset="-122"/>
                          <a:ea typeface="仿宋_GB2312" panose="02010609030101010101" charset="-122"/>
                          <a:cs typeface="仿宋_GB2312" panose="02010609030101010101" charset="-122"/>
                        </a:rPr>
                        <a:t>目标内涵</a:t>
                      </a:r>
                      <a:endParaRPr lang="en-US" altLang="en-US" sz="16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72160">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（1）</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知识</a:t>
                      </a:r>
                      <a:r>
                        <a:rPr lang="zh-CN" altLang="en-US" sz="1600" b="0">
                          <a:latin typeface="仿宋_GB2312" panose="02010609030101010101" charset="-122"/>
                          <a:ea typeface="仿宋_GB2312" panose="02010609030101010101" charset="-122"/>
                          <a:cs typeface="仿宋_GB2312" panose="02010609030101010101" charset="-122"/>
                        </a:rPr>
                        <a:t>掌握</a:t>
                      </a:r>
                      <a:r>
                        <a:rPr lang="en-US" sz="1600" b="0">
                          <a:latin typeface="仿宋_GB2312" panose="02010609030101010101" charset="-122"/>
                          <a:ea typeface="仿宋_GB2312" panose="02010609030101010101" charset="-122"/>
                          <a:cs typeface="仿宋_GB2312" panose="02010609030101010101" charset="-122"/>
                        </a:rPr>
                        <a:t>能力</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r>
                        <a:rPr lang="en-US" sz="1600" b="0">
                          <a:latin typeface="仿宋_GB2312" panose="02010609030101010101" charset="-122"/>
                          <a:ea typeface="仿宋_GB2312" panose="02010609030101010101" charset="-122"/>
                          <a:cs typeface="仿宋_GB2312" panose="02010609030101010101" charset="-122"/>
                        </a:rPr>
                        <a:t>掌握机体适应、损伤、修复，局部血液循环障碍，炎症及肿瘤的过程；病理科实验室设置的原则；病理活体组织常规制片技术原理。</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36550">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a:t>
                      </a:r>
                      <a:r>
                        <a:rPr lang="en-US" sz="1600" b="0">
                          <a:latin typeface="Calibri" panose="020F0502020204030204" pitchFamily="34" charset="0"/>
                          <a:cs typeface="Calibri" panose="020F0502020204030204" pitchFamily="34" charset="0"/>
                        </a:rPr>
                        <a:t>2</a:t>
                      </a:r>
                      <a:r>
                        <a:rPr lang="en-US" sz="1600" b="0">
                          <a:latin typeface="仿宋_GB2312" panose="02010609030101010101" charset="-122"/>
                          <a:ea typeface="仿宋_GB2312" panose="02010609030101010101" charset="-122"/>
                          <a:cs typeface="仿宋_GB2312" panose="02010609030101010101" charset="-122"/>
                        </a:rPr>
                        <a:t>）</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切片制作能力</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r>
                        <a:rPr lang="en-US" sz="1600" b="0">
                          <a:latin typeface="仿宋_GB2312" panose="02010609030101010101" charset="-122"/>
                          <a:ea typeface="仿宋_GB2312" panose="02010609030101010101" charset="-122"/>
                          <a:cs typeface="仿宋_GB2312" panose="02010609030101010101" charset="-122"/>
                        </a:rPr>
                        <a:t>运用病理活体组织制片知识进行石蜡切片的制作。</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76555">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a:t>
                      </a:r>
                      <a:r>
                        <a:rPr lang="en-US" sz="1600" b="0">
                          <a:latin typeface="Calibri" panose="020F0502020204030204" pitchFamily="34" charset="0"/>
                          <a:cs typeface="Calibri" panose="020F0502020204030204" pitchFamily="34" charset="0"/>
                        </a:rPr>
                        <a:t>3</a:t>
                      </a:r>
                      <a:r>
                        <a:rPr lang="en-US" sz="1600" b="0">
                          <a:latin typeface="仿宋_GB2312" panose="02010609030101010101" charset="-122"/>
                          <a:ea typeface="仿宋_GB2312" panose="02010609030101010101" charset="-122"/>
                          <a:cs typeface="仿宋_GB2312" panose="02010609030101010101" charset="-122"/>
                        </a:rPr>
                        <a:t>）</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结果分析能力</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r>
                        <a:rPr lang="en-US" sz="1600" b="0">
                          <a:latin typeface="仿宋_GB2312" panose="02010609030101010101" charset="-122"/>
                          <a:ea typeface="仿宋_GB2312" panose="02010609030101010101" charset="-122"/>
                          <a:cs typeface="仿宋_GB2312" panose="02010609030101010101" charset="-122"/>
                        </a:rPr>
                        <a:t>运用病理学及其他医学知识分析病理结果。</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74980">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a:t>
                      </a:r>
                      <a:r>
                        <a:rPr lang="en-US" sz="1600" b="0">
                          <a:latin typeface="Calibri" panose="020F0502020204030204" pitchFamily="34" charset="0"/>
                          <a:cs typeface="Calibri" panose="020F0502020204030204" pitchFamily="34" charset="0"/>
                        </a:rPr>
                        <a:t>4</a:t>
                      </a:r>
                      <a:r>
                        <a:rPr lang="en-US" sz="1600" b="0">
                          <a:latin typeface="仿宋_GB2312" panose="02010609030101010101" charset="-122"/>
                          <a:ea typeface="仿宋_GB2312" panose="02010609030101010101" charset="-122"/>
                          <a:cs typeface="仿宋_GB2312" panose="02010609030101010101" charset="-122"/>
                        </a:rPr>
                        <a:t>）</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方案设计能力</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r>
                        <a:rPr lang="en-US" sz="1600" b="0">
                          <a:latin typeface="仿宋_GB2312" panose="02010609030101010101" charset="-122"/>
                          <a:ea typeface="仿宋_GB2312" panose="02010609030101010101" charset="-122"/>
                          <a:cs typeface="仿宋_GB2312" panose="02010609030101010101" charset="-122"/>
                        </a:rPr>
                        <a:t>根据临床标本的特性及目的的不同，设计不同的检测方案并进行比较。</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75615">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（5）</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病理研究能力</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r>
                        <a:rPr lang="en-US" sz="1600" b="0">
                          <a:latin typeface="仿宋_GB2312" panose="02010609030101010101" charset="-122"/>
                          <a:ea typeface="仿宋_GB2312" panose="02010609030101010101" charset="-122"/>
                          <a:cs typeface="仿宋_GB2312" panose="02010609030101010101" charset="-122"/>
                        </a:rPr>
                        <a:t>基于病理学检验及相关医学知识研究病理结果与疾病相关性。</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74345">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（6）</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课程思政目标</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r>
                        <a:rPr lang="en-US" sz="1600" b="0">
                          <a:latin typeface="仿宋_GB2312" panose="02010609030101010101" charset="-122"/>
                          <a:ea typeface="仿宋_GB2312" panose="02010609030101010101" charset="-122"/>
                          <a:cs typeface="仿宋_GB2312" panose="02010609030101010101" charset="-122"/>
                        </a:rPr>
                        <a:t>转变观念形成“健康中国”意识，重视疾病预防。</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5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sz="2500" dirty="0" smtClean="0">
                <a:solidFill>
                  <a:schemeClr val="bg1"/>
                </a:solidFill>
                <a:latin typeface="微软雅黑" panose="020B0503020204020204" pitchFamily="34" charset="-122"/>
                <a:ea typeface="微软雅黑" panose="020B0503020204020204" pitchFamily="34" charset="-122"/>
              </a:rPr>
              <a:t>《</a:t>
            </a:r>
            <a:r>
              <a:rPr lang="zh-CN" sz="2500" dirty="0" smtClean="0">
                <a:solidFill>
                  <a:schemeClr val="bg1"/>
                </a:solidFill>
                <a:latin typeface="微软雅黑" panose="020B0503020204020204" pitchFamily="34" charset="-122"/>
                <a:ea typeface="微软雅黑" panose="020B0503020204020204" pitchFamily="34" charset="-122"/>
              </a:rPr>
              <a:t>高等数学</a:t>
            </a:r>
            <a:r>
              <a:rPr sz="2500" dirty="0" smtClean="0">
                <a:solidFill>
                  <a:schemeClr val="bg1"/>
                </a:solidFill>
                <a:latin typeface="微软雅黑" panose="020B0503020204020204" pitchFamily="34" charset="-122"/>
                <a:ea typeface="微软雅黑" panose="020B0503020204020204" pitchFamily="34" charset="-122"/>
              </a:rPr>
              <a:t>》</a:t>
            </a:r>
            <a:r>
              <a:rPr lang="zh-CN" altLang="en-US" sz="2500" dirty="0" smtClean="0">
                <a:solidFill>
                  <a:schemeClr val="bg1"/>
                </a:solidFill>
                <a:latin typeface="微软雅黑" panose="020B0503020204020204" pitchFamily="34" charset="-122"/>
                <a:ea typeface="微软雅黑" panose="020B0503020204020204" pitchFamily="34" charset="-122"/>
              </a:rPr>
              <a:t>课程目标实例</a:t>
            </a:r>
            <a:endParaRPr lang="zh-CN" altLang="en-US" sz="2500" dirty="0" smtClean="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cxnSp>
        <p:nvCxnSpPr>
          <p:cNvPr id="12" name="直接连接符 11"/>
          <p:cNvCxnSpPr/>
          <p:nvPr/>
        </p:nvCxnSpPr>
        <p:spPr>
          <a:xfrm flipV="1">
            <a:off x="2124075" y="4587875"/>
            <a:ext cx="6749415" cy="19050"/>
          </a:xfrm>
          <a:prstGeom prst="line">
            <a:avLst/>
          </a:prstGeom>
          <a:ln w="28575"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graphicFrame>
        <p:nvGraphicFramePr>
          <p:cNvPr id="2" name="表格 1"/>
          <p:cNvGraphicFramePr/>
          <p:nvPr>
            <p:custDataLst>
              <p:tags r:id="rId5"/>
            </p:custDataLst>
          </p:nvPr>
        </p:nvGraphicFramePr>
        <p:xfrm>
          <a:off x="1767840" y="902335"/>
          <a:ext cx="7127240" cy="3599815"/>
        </p:xfrm>
        <a:graphic>
          <a:graphicData uri="http://schemas.openxmlformats.org/drawingml/2006/table">
            <a:tbl>
              <a:tblPr/>
              <a:tblGrid>
                <a:gridCol w="504825"/>
                <a:gridCol w="1301115"/>
                <a:gridCol w="5321300"/>
              </a:tblGrid>
              <a:tr h="352425">
                <a:tc>
                  <a:txBody>
                    <a:bodyPr/>
                    <a:p>
                      <a:pPr indent="0" algn="ctr">
                        <a:buNone/>
                      </a:pPr>
                      <a:r>
                        <a:rPr lang="en-US" sz="1400" b="1">
                          <a:latin typeface="Times New Roman" panose="02020603050405020304" charset="0"/>
                          <a:cs typeface="Times New Roman" panose="02020603050405020304" charset="0"/>
                        </a:rPr>
                        <a:t>序号</a:t>
                      </a:r>
                      <a:endParaRPr lang="en-US" altLang="en-US" sz="14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仿宋_GB2312" panose="02010609030101010101" charset="-122"/>
                          <a:ea typeface="仿宋_GB2312" panose="02010609030101010101" charset="-122"/>
                          <a:cs typeface="仿宋_GB2312" panose="02010609030101010101" charset="-122"/>
                        </a:rPr>
                        <a:t>课程目标</a:t>
                      </a:r>
                      <a:endParaRPr lang="en-US" altLang="en-US" sz="1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仿宋_GB2312" panose="02010609030101010101" charset="-122"/>
                          <a:ea typeface="仿宋_GB2312" panose="02010609030101010101" charset="-122"/>
                          <a:cs typeface="仿宋_GB2312" panose="02010609030101010101" charset="-122"/>
                        </a:rPr>
                        <a:t>目标内涵</a:t>
                      </a:r>
                      <a:endParaRPr lang="en-US" altLang="en-US" sz="1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05460">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（1）</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知识</a:t>
                      </a:r>
                      <a:r>
                        <a:rPr lang="zh-CN" altLang="en-US" sz="1400" b="0">
                          <a:latin typeface="仿宋_GB2312" panose="02010609030101010101" charset="-122"/>
                          <a:ea typeface="仿宋_GB2312" panose="02010609030101010101" charset="-122"/>
                          <a:cs typeface="仿宋_GB2312" panose="02010609030101010101" charset="-122"/>
                        </a:rPr>
                        <a:t>学习</a:t>
                      </a:r>
                      <a:r>
                        <a:rPr lang="en-US" sz="1400" b="0">
                          <a:latin typeface="仿宋_GB2312" panose="02010609030101010101" charset="-122"/>
                          <a:ea typeface="仿宋_GB2312" panose="02010609030101010101" charset="-122"/>
                          <a:cs typeface="仿宋_GB2312" panose="02010609030101010101" charset="-122"/>
                        </a:rPr>
                        <a:t>能力</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r>
                        <a:rPr lang="en-US" sz="1400" b="0">
                          <a:latin typeface="仿宋" panose="02010609060101010101" charset="-122"/>
                          <a:ea typeface="仿宋" panose="02010609060101010101" charset="-122"/>
                          <a:cs typeface="仿宋" panose="02010609060101010101" charset="-122"/>
                        </a:rPr>
                        <a:t>掌握一元函数的极限与连续、导数、微分、不定积分、定积分以及微分方程的基本概念、基本理论和基本运算技能</a:t>
                      </a:r>
                      <a:r>
                        <a:rPr lang="zh-CN" altLang="en-US" sz="1400" b="0">
                          <a:latin typeface="仿宋" panose="02010609060101010101" charset="-122"/>
                          <a:ea typeface="仿宋" panose="02010609060101010101" charset="-122"/>
                          <a:cs typeface="仿宋" panose="02010609060101010101" charset="-122"/>
                        </a:rPr>
                        <a:t>。</a:t>
                      </a:r>
                      <a:endParaRPr lang="zh-CN"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95300">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a:t>
                      </a:r>
                      <a:r>
                        <a:rPr lang="en-US" sz="1400" b="0">
                          <a:latin typeface="Times New Roman" panose="02020603050405020304" charset="0"/>
                          <a:cs typeface="Times New Roman" panose="02020603050405020304" charset="0"/>
                        </a:rPr>
                        <a:t>2</a:t>
                      </a:r>
                      <a:r>
                        <a:rPr lang="en-US" sz="1400" b="0">
                          <a:latin typeface="仿宋_GB2312" panose="02010609030101010101" charset="-122"/>
                          <a:ea typeface="仿宋_GB2312" panose="02010609030101010101" charset="-122"/>
                          <a:cs typeface="仿宋_GB2312" panose="02010609030101010101" charset="-122"/>
                        </a:rPr>
                        <a:t>）</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数学分析能力</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r>
                        <a:rPr lang="en-US" sz="1400" b="0">
                          <a:latin typeface="仿宋" panose="02010609060101010101" charset="-122"/>
                          <a:ea typeface="仿宋" panose="02010609060101010101" charset="-122"/>
                          <a:cs typeface="仿宋" panose="02010609060101010101" charset="-122"/>
                        </a:rPr>
                        <a:t>应用一元函数的极限与连续、导数、微分、不定积分、定积分以及微分方程的相关知识和相关理论分析问题</a:t>
                      </a:r>
                      <a:r>
                        <a:rPr lang="zh-CN" altLang="en-US" sz="1400" b="0">
                          <a:latin typeface="仿宋" panose="02010609060101010101" charset="-122"/>
                          <a:ea typeface="仿宋" panose="02010609060101010101" charset="-122"/>
                          <a:cs typeface="仿宋" panose="02010609060101010101" charset="-122"/>
                        </a:rPr>
                        <a:t>。</a:t>
                      </a:r>
                      <a:endParaRPr lang="zh-CN"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04825">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（3）</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逻辑思维能力</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r>
                        <a:rPr lang="en-US" sz="1400" b="0">
                          <a:latin typeface="仿宋" panose="02010609060101010101" charset="-122"/>
                          <a:ea typeface="仿宋" panose="02010609060101010101" charset="-122"/>
                          <a:cs typeface="仿宋" panose="02010609060101010101" charset="-122"/>
                        </a:rPr>
                        <a:t>具备一元函数的极限与连续、导数、微分、不定积分、定积分以及微分方程的学习过程中训练的逻辑思维</a:t>
                      </a:r>
                      <a:r>
                        <a:rPr lang="zh-CN" altLang="en-US" sz="1400" b="0">
                          <a:latin typeface="仿宋" panose="02010609060101010101" charset="-122"/>
                          <a:ea typeface="仿宋" panose="02010609060101010101" charset="-122"/>
                          <a:cs typeface="仿宋" panose="02010609060101010101" charset="-122"/>
                        </a:rPr>
                        <a:t>。</a:t>
                      </a:r>
                      <a:endParaRPr lang="zh-CN"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41655">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（4）</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数学建模能力</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r>
                        <a:rPr lang="en-US" sz="1400" b="0">
                          <a:latin typeface="仿宋" panose="02010609060101010101" charset="-122"/>
                          <a:ea typeface="仿宋" panose="02010609060101010101" charset="-122"/>
                          <a:cs typeface="仿宋" panose="02010609060101010101" charset="-122"/>
                        </a:rPr>
                        <a:t>应用极限、导数、函数极值、定积分的应用、微分方程的相关理论、思想和方法建立简单数学模型</a:t>
                      </a:r>
                      <a:r>
                        <a:rPr lang="zh-CN" altLang="en-US" sz="1400" b="0">
                          <a:latin typeface="仿宋" panose="02010609060101010101" charset="-122"/>
                          <a:ea typeface="仿宋" panose="02010609060101010101" charset="-122"/>
                          <a:cs typeface="仿宋" panose="02010609060101010101" charset="-122"/>
                        </a:rPr>
                        <a:t>。</a:t>
                      </a:r>
                      <a:endParaRPr lang="zh-CN"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00990">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（5）</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终身学习能力</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r>
                        <a:rPr lang="en-US" sz="1400" b="0">
                          <a:latin typeface="仿宋" panose="02010609060101010101" charset="-122"/>
                          <a:ea typeface="仿宋" panose="02010609060101010101" charset="-122"/>
                          <a:cs typeface="仿宋" panose="02010609060101010101" charset="-122"/>
                        </a:rPr>
                        <a:t>借助慕课等学习平台，通过课堂讨论等环节，学会自主学习</a:t>
                      </a:r>
                      <a:r>
                        <a:rPr lang="zh-CN" altLang="en-US" sz="1400" b="0">
                          <a:latin typeface="仿宋" panose="02010609060101010101" charset="-122"/>
                          <a:ea typeface="仿宋" panose="02010609060101010101" charset="-122"/>
                          <a:cs typeface="仿宋" panose="02010609060101010101" charset="-122"/>
                        </a:rPr>
                        <a:t>。</a:t>
                      </a:r>
                      <a:endParaRPr lang="zh-CN"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899160">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（6）</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课程思政目标</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l">
                        <a:buNone/>
                      </a:pPr>
                      <a:r>
                        <a:rPr lang="en-US" sz="1400" b="0">
                          <a:latin typeface="仿宋" panose="02010609060101010101" charset="-122"/>
                          <a:ea typeface="仿宋" panose="02010609060101010101" charset="-122"/>
                          <a:cs typeface="仿宋" panose="02010609060101010101" charset="-122"/>
                        </a:rPr>
                        <a:t>认真严谨的学习态度，科学有序的分析问题和解决问题的智慧和素养；团队协作精神、创新精神以及社会责任感和敬业精神；提升爱国情怀、民族自豪感；确立明确的政治方向、正确的世界观、人生观和价值观，树立正确的奋斗目标并愿意为之付出不懈的努力</a:t>
                      </a:r>
                      <a:r>
                        <a:rPr lang="zh-CN" altLang="en-US" sz="1400" b="0">
                          <a:latin typeface="仿宋" panose="02010609060101010101" charset="-122"/>
                          <a:ea typeface="仿宋" panose="02010609060101010101" charset="-122"/>
                          <a:cs typeface="仿宋" panose="02010609060101010101" charset="-122"/>
                        </a:rPr>
                        <a:t>。</a:t>
                      </a:r>
                      <a:endParaRPr lang="zh-CN"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教学大纲设计</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1" name="文本框 17"/>
          <p:cNvSpPr txBox="1">
            <a:spLocks noChangeArrowheads="1"/>
          </p:cNvSpPr>
          <p:nvPr/>
        </p:nvSpPr>
        <p:spPr bwMode="auto">
          <a:xfrm>
            <a:off x="2052320" y="790575"/>
            <a:ext cx="310515" cy="570230"/>
          </a:xfrm>
          <a:prstGeom prst="rect">
            <a:avLst/>
          </a:prstGeom>
          <a:noFill/>
          <a:ln>
            <a:noFill/>
          </a:ln>
        </p:spPr>
        <p:txBody>
          <a:bodyPr wrap="non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lang="zh-CN" altLang="en-US" sz="3200" b="1" dirty="0" smtClean="0">
              <a:solidFill>
                <a:srgbClr val="FF0000"/>
              </a:solidFill>
              <a:latin typeface="+mj-ea"/>
              <a:ea typeface="+mj-ea"/>
            </a:endParaRPr>
          </a:p>
        </p:txBody>
      </p: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100" name="文本框 99"/>
          <p:cNvSpPr txBox="1"/>
          <p:nvPr/>
        </p:nvSpPr>
        <p:spPr>
          <a:xfrm>
            <a:off x="2123440" y="771525"/>
            <a:ext cx="6407785" cy="460375"/>
          </a:xfrm>
          <a:prstGeom prst="rect">
            <a:avLst/>
          </a:prstGeom>
          <a:noFill/>
          <a:ln w="9525">
            <a:noFill/>
          </a:ln>
        </p:spPr>
        <p:txBody>
          <a:bodyPr wrap="square">
            <a:spAutoFit/>
          </a:bodyPr>
          <a:p>
            <a:pPr indent="356870"/>
            <a:r>
              <a:rPr lang="zh-CN" sz="2400" b="1">
                <a:ea typeface="宋体" panose="02010600030101010101" pitchFamily="2" charset="-122"/>
              </a:rPr>
              <a:t>四、课程目标与毕业要求指标点支撑关系</a:t>
            </a:r>
            <a:endParaRPr lang="zh-CN" altLang="en-US" sz="2400" b="1">
              <a:ea typeface="宋体" panose="02010600030101010101" pitchFamily="2" charset="-122"/>
            </a:endParaRPr>
          </a:p>
        </p:txBody>
      </p:sp>
      <p:graphicFrame>
        <p:nvGraphicFramePr>
          <p:cNvPr id="2" name="表格 1"/>
          <p:cNvGraphicFramePr/>
          <p:nvPr>
            <p:custDataLst>
              <p:tags r:id="rId5"/>
            </p:custDataLst>
          </p:nvPr>
        </p:nvGraphicFramePr>
        <p:xfrm>
          <a:off x="1854200" y="1557020"/>
          <a:ext cx="6808470" cy="3039745"/>
        </p:xfrm>
        <a:graphic>
          <a:graphicData uri="http://schemas.openxmlformats.org/drawingml/2006/table">
            <a:tbl>
              <a:tblPr/>
              <a:tblGrid>
                <a:gridCol w="942975"/>
                <a:gridCol w="2559685"/>
                <a:gridCol w="537210"/>
                <a:gridCol w="584200"/>
                <a:gridCol w="565785"/>
                <a:gridCol w="536575"/>
                <a:gridCol w="525780"/>
                <a:gridCol w="556260"/>
              </a:tblGrid>
              <a:tr h="304800">
                <a:tc rowSpan="2">
                  <a:txBody>
                    <a:bodyPr/>
                    <a:p>
                      <a:pPr indent="0" algn="ctr">
                        <a:buNone/>
                      </a:pPr>
                      <a:r>
                        <a:rPr lang="en-US" sz="2000" b="1">
                          <a:latin typeface="仿宋_GB2312" panose="02010609030101010101" charset="-122"/>
                          <a:ea typeface="仿宋_GB2312" panose="02010609030101010101" charset="-122"/>
                          <a:cs typeface="仿宋_GB2312" panose="02010609030101010101" charset="-122"/>
                        </a:rPr>
                        <a:t>指标点编  号</a:t>
                      </a:r>
                      <a:endParaRPr lang="en-US" altLang="en-US" sz="20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2">
                  <a:txBody>
                    <a:bodyPr/>
                    <a:p>
                      <a:pPr indent="0" algn="ctr">
                        <a:buNone/>
                      </a:pPr>
                      <a:r>
                        <a:rPr lang="en-US" sz="2000" b="1">
                          <a:latin typeface="仿宋_GB2312" panose="02010609030101010101" charset="-122"/>
                          <a:ea typeface="仿宋_GB2312" panose="02010609030101010101" charset="-122"/>
                          <a:cs typeface="仿宋_GB2312" panose="02010609030101010101" charset="-122"/>
                        </a:rPr>
                        <a:t>毕业要求指标点</a:t>
                      </a:r>
                      <a:endParaRPr lang="en-US" altLang="en-US" sz="20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6">
                  <a:txBody>
                    <a:bodyPr/>
                    <a:p>
                      <a:pPr indent="0" algn="ctr">
                        <a:buNone/>
                      </a:pPr>
                      <a:r>
                        <a:rPr lang="en-US" sz="2000" b="1">
                          <a:latin typeface="仿宋_GB2312" panose="02010609030101010101" charset="-122"/>
                          <a:ea typeface="仿宋_GB2312" panose="02010609030101010101" charset="-122"/>
                          <a:cs typeface="仿宋_GB2312" panose="02010609030101010101" charset="-122"/>
                        </a:rPr>
                        <a:t>课程目标</a:t>
                      </a:r>
                      <a:endParaRPr lang="en-US" altLang="en-US" sz="20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3048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2000" b="1">
                          <a:latin typeface="仿宋_GB2312" panose="02010609030101010101" charset="-122"/>
                          <a:ea typeface="仿宋_GB2312" panose="02010609030101010101" charset="-122"/>
                          <a:cs typeface="仿宋_GB2312" panose="02010609030101010101" charset="-122"/>
                        </a:rPr>
                        <a:t>（1）</a:t>
                      </a:r>
                      <a:endParaRPr lang="en-US" altLang="en-US" sz="20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仿宋_GB2312" panose="02010609030101010101" charset="-122"/>
                          <a:ea typeface="仿宋_GB2312" panose="02010609030101010101" charset="-122"/>
                          <a:cs typeface="仿宋_GB2312" panose="02010609030101010101" charset="-122"/>
                        </a:rPr>
                        <a:t>（2）</a:t>
                      </a:r>
                      <a:endParaRPr lang="en-US" altLang="en-US" sz="20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仿宋_GB2312" panose="02010609030101010101" charset="-122"/>
                          <a:ea typeface="仿宋_GB2312" panose="02010609030101010101" charset="-122"/>
                          <a:cs typeface="仿宋_GB2312" panose="02010609030101010101" charset="-122"/>
                        </a:rPr>
                        <a:t>（3）</a:t>
                      </a:r>
                      <a:endParaRPr lang="en-US" altLang="en-US" sz="20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仿宋_GB2312" panose="02010609030101010101" charset="-122"/>
                          <a:ea typeface="仿宋_GB2312" panose="02010609030101010101" charset="-122"/>
                          <a:cs typeface="仿宋_GB2312" panose="02010609030101010101" charset="-122"/>
                        </a:rPr>
                        <a:t>（4）</a:t>
                      </a:r>
                      <a:endParaRPr lang="en-US" altLang="en-US" sz="20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仿宋_GB2312" panose="02010609030101010101" charset="-122"/>
                          <a:ea typeface="仿宋_GB2312" panose="02010609030101010101" charset="-122"/>
                          <a:cs typeface="仿宋_GB2312" panose="02010609030101010101" charset="-122"/>
                        </a:rPr>
                        <a:t>（5）</a:t>
                      </a:r>
                      <a:endParaRPr lang="en-US" altLang="en-US" sz="20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1">
                          <a:latin typeface="仿宋_GB2312" panose="02010609030101010101" charset="-122"/>
                          <a:ea typeface="仿宋_GB2312" panose="02010609030101010101" charset="-122"/>
                          <a:cs typeface="仿宋_GB2312" panose="02010609030101010101" charset="-122"/>
                        </a:rPr>
                        <a:t>（6）</a:t>
                      </a:r>
                      <a:endParaRPr lang="en-US" altLang="en-US" sz="20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3070">
                <a:tc>
                  <a:txBody>
                    <a:bodyPr/>
                    <a:p>
                      <a:pPr indent="0" algn="ctr">
                        <a:buNone/>
                      </a:pPr>
                      <a:r>
                        <a:rPr lang="en-US" sz="2000" b="0">
                          <a:latin typeface="Times New Roman" panose="02020603050405020304" charset="0"/>
                          <a:cs typeface="Times New Roman" panose="02020603050405020304" charset="0"/>
                        </a:rPr>
                        <a:t> </a:t>
                      </a:r>
                      <a:endParaRPr lang="en-US" altLang="en-US" sz="2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latin typeface="Times New Roman" panose="02020603050405020304" charset="0"/>
                          <a:cs typeface="Times New Roman" panose="02020603050405020304" charset="0"/>
                        </a:rPr>
                        <a:t> </a:t>
                      </a:r>
                      <a:endParaRPr lang="en-US" altLang="en-US" sz="20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charset="0"/>
                          <a:cs typeface="Times New Roman" panose="02020603050405020304" charset="0"/>
                        </a:rPr>
                        <a:t>√</a:t>
                      </a:r>
                      <a:endParaRPr lang="en-US" altLang="en-US" sz="2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3070">
                <a:tc>
                  <a:txBody>
                    <a:bodyPr/>
                    <a:p>
                      <a:pPr indent="0" algn="ctr">
                        <a:buNone/>
                      </a:pPr>
                      <a:r>
                        <a:rPr lang="en-US" sz="2000" b="0">
                          <a:latin typeface="Times New Roman" panose="02020603050405020304" charset="0"/>
                          <a:cs typeface="Times New Roman" panose="02020603050405020304" charset="0"/>
                        </a:rPr>
                        <a:t> </a:t>
                      </a:r>
                      <a:endParaRPr lang="en-US" altLang="en-US" sz="2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latin typeface="Times New Roman" panose="02020603050405020304" charset="0"/>
                          <a:cs typeface="Times New Roman" panose="02020603050405020304" charset="0"/>
                        </a:rPr>
                        <a:t> </a:t>
                      </a:r>
                      <a:endParaRPr lang="en-US" altLang="en-US" sz="20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charset="0"/>
                          <a:cs typeface="Times New Roman" panose="02020603050405020304" charset="0"/>
                        </a:rPr>
                        <a:t>√</a:t>
                      </a:r>
                      <a:endParaRPr lang="en-US" altLang="en-US" sz="2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charset="0"/>
                          <a:cs typeface="Times New Roman" panose="02020603050405020304" charset="0"/>
                        </a:rPr>
                        <a:t> </a:t>
                      </a:r>
                      <a:endParaRPr lang="en-US" altLang="en-US" sz="2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13385">
                <a:tc>
                  <a:txBody>
                    <a:bodyPr/>
                    <a:p>
                      <a:pPr indent="0" algn="ctr">
                        <a:buNone/>
                      </a:pPr>
                      <a:r>
                        <a:rPr lang="en-US" sz="2000" b="0">
                          <a:latin typeface="Times New Roman" panose="02020603050405020304" charset="0"/>
                          <a:cs typeface="Times New Roman" panose="02020603050405020304" charset="0"/>
                        </a:rPr>
                        <a:t> </a:t>
                      </a:r>
                      <a:endParaRPr lang="en-US" altLang="en-US" sz="2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latin typeface="Times New Roman" panose="02020603050405020304" charset="0"/>
                          <a:cs typeface="Times New Roman" panose="02020603050405020304" charset="0"/>
                        </a:rPr>
                        <a:t> </a:t>
                      </a:r>
                      <a:endParaRPr lang="en-US" altLang="en-US" sz="20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charset="0"/>
                          <a:cs typeface="Times New Roman" panose="02020603050405020304" charset="0"/>
                        </a:rPr>
                        <a:t>√</a:t>
                      </a:r>
                      <a:endParaRPr lang="en-US" altLang="en-US" sz="2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charset="0"/>
                          <a:cs typeface="Times New Roman" panose="02020603050405020304" charset="0"/>
                        </a:rPr>
                        <a:t> </a:t>
                      </a:r>
                      <a:endParaRPr lang="en-US" altLang="en-US" sz="2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1160">
                <a:tc>
                  <a:txBody>
                    <a:bodyPr/>
                    <a:p>
                      <a:pPr indent="0" algn="ctr">
                        <a:buNone/>
                      </a:pPr>
                      <a:r>
                        <a:rPr lang="en-US" sz="2000" b="0">
                          <a:latin typeface="Times New Roman" panose="02020603050405020304" charset="0"/>
                          <a:cs typeface="Times New Roman" panose="02020603050405020304" charset="0"/>
                        </a:rPr>
                        <a:t> </a:t>
                      </a:r>
                      <a:endParaRPr lang="en-US" altLang="en-US" sz="2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latin typeface="Times New Roman" panose="02020603050405020304" charset="0"/>
                          <a:cs typeface="Times New Roman" panose="02020603050405020304" charset="0"/>
                        </a:rPr>
                        <a:t> </a:t>
                      </a:r>
                      <a:endParaRPr lang="en-US" altLang="en-US" sz="20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charset="0"/>
                          <a:cs typeface="Times New Roman" panose="02020603050405020304" charset="0"/>
                        </a:rPr>
                        <a:t>√</a:t>
                      </a:r>
                      <a:endParaRPr lang="en-US" altLang="en-US" sz="2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0520">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charset="0"/>
                          <a:cs typeface="Times New Roman" panose="02020603050405020304" charset="0"/>
                        </a:rPr>
                        <a:t> </a:t>
                      </a:r>
                      <a:endParaRPr lang="en-US" altLang="en-US" sz="2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charset="0"/>
                          <a:cs typeface="Times New Roman" panose="02020603050405020304" charset="0"/>
                        </a:rPr>
                        <a:t>√</a:t>
                      </a:r>
                      <a:endParaRPr lang="en-US" altLang="en-US" sz="2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08940">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charset="0"/>
                          <a:cs typeface="Times New Roman" panose="02020603050405020304" charset="0"/>
                        </a:rPr>
                        <a:t> </a:t>
                      </a:r>
                      <a:endParaRPr lang="en-US" altLang="en-US" sz="2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仿宋_GB2312" panose="02010609030101010101" charset="-122"/>
                          <a:ea typeface="仿宋_GB2312" panose="02010609030101010101" charset="-122"/>
                          <a:cs typeface="仿宋_GB2312" panose="02010609030101010101" charset="-122"/>
                        </a:rPr>
                        <a:t> </a:t>
                      </a:r>
                      <a:endParaRPr lang="en-US" altLang="en-US" sz="20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2000" b="0">
                          <a:latin typeface="Times New Roman" panose="02020603050405020304" charset="0"/>
                          <a:cs typeface="Times New Roman" panose="02020603050405020304" charset="0"/>
                        </a:rPr>
                        <a:t>√</a:t>
                      </a:r>
                      <a:endParaRPr lang="en-US" altLang="en-US" sz="2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grpSp>
        <p:nvGrpSpPr>
          <p:cNvPr id="13" name="组合 12"/>
          <p:cNvGrpSpPr/>
          <p:nvPr/>
        </p:nvGrpSpPr>
        <p:grpSpPr>
          <a:xfrm>
            <a:off x="2877185" y="2205355"/>
            <a:ext cx="2526030" cy="1369060"/>
            <a:chOff x="4531" y="3473"/>
            <a:chExt cx="3978" cy="2156"/>
          </a:xfrm>
        </p:grpSpPr>
        <p:sp>
          <p:nvSpPr>
            <p:cNvPr id="7" name="AutoShape 29"/>
            <p:cNvSpPr>
              <a:spLocks noChangeArrowheads="1"/>
            </p:cNvSpPr>
            <p:nvPr/>
          </p:nvSpPr>
          <p:spPr bwMode="auto">
            <a:xfrm>
              <a:off x="4531" y="3473"/>
              <a:ext cx="3978" cy="2156"/>
            </a:xfrm>
            <a:prstGeom prst="wedgeRoundRectCallout">
              <a:avLst>
                <a:gd name="adj1" fmla="val -36701"/>
                <a:gd name="adj2" fmla="val -64424"/>
                <a:gd name="adj3" fmla="val 16667"/>
              </a:avLst>
            </a:prstGeom>
            <a:solidFill>
              <a:schemeClr val="accent5">
                <a:lumMod val="20000"/>
                <a:lumOff val="80000"/>
              </a:schemeClr>
            </a:solidFill>
            <a:ln w="28575" algn="ctr">
              <a:solidFill>
                <a:schemeClr val="accent2"/>
              </a:solidFill>
              <a:miter lim="800000"/>
            </a:ln>
          </p:spPr>
          <p:txBody>
            <a:bodyPr lIns="0" rIns="0" anchor="ct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spcBef>
                  <a:spcPct val="0"/>
                </a:spcBef>
                <a:buClrTx/>
                <a:buFont typeface="Arial" panose="020B0604020202020204" pitchFamily="34" charset="0"/>
                <a:buNone/>
              </a:pPr>
              <a:endParaRPr lang="zh-CN" altLang="zh-CN" sz="2400" b="0" u="none">
                <a:latin typeface="Arial" panose="020B0604020202020204" pitchFamily="34" charset="0"/>
              </a:endParaRPr>
            </a:p>
          </p:txBody>
        </p:sp>
        <p:sp>
          <p:nvSpPr>
            <p:cNvPr id="12" name="TextBox 62"/>
            <p:cNvSpPr txBox="1"/>
            <p:nvPr/>
          </p:nvSpPr>
          <p:spPr>
            <a:xfrm>
              <a:off x="4620" y="3487"/>
              <a:ext cx="3637" cy="1928"/>
            </a:xfrm>
            <a:prstGeom prst="rect">
              <a:avLst/>
            </a:prstGeom>
            <a:noFill/>
          </p:spPr>
          <p:txBody>
            <a:bodyPr wrap="square" rtlCol="0">
              <a:noAutofit/>
            </a:bodyPr>
            <a:p>
              <a:r>
                <a:rPr lang="en-US" sz="1400" b="1" dirty="0" smtClean="0">
                  <a:solidFill>
                    <a:schemeClr val="accent1"/>
                  </a:solidFill>
                </a:rPr>
                <a:t>1.</a:t>
              </a:r>
              <a:r>
                <a:rPr lang="zh-CN" altLang="en-US" sz="1400" b="1" dirty="0" smtClean="0">
                  <a:solidFill>
                    <a:schemeClr val="accent1"/>
                  </a:solidFill>
                </a:rPr>
                <a:t>一对一支撑，即一个课程目标支撑一个指标点；</a:t>
              </a:r>
              <a:endParaRPr lang="zh-CN" altLang="en-US" sz="1400" b="1" dirty="0" smtClean="0">
                <a:solidFill>
                  <a:schemeClr val="accent1"/>
                </a:solidFill>
              </a:endParaRPr>
            </a:p>
            <a:p>
              <a:r>
                <a:rPr lang="en-US" altLang="zh-CN" sz="1400" b="1" dirty="0" smtClean="0">
                  <a:solidFill>
                    <a:schemeClr val="accent1"/>
                  </a:solidFill>
                </a:rPr>
                <a:t>2.</a:t>
              </a:r>
              <a:r>
                <a:rPr lang="en-US" sz="1400" b="1" dirty="0" smtClean="0">
                  <a:solidFill>
                    <a:schemeClr val="accent1"/>
                  </a:solidFill>
                  <a:sym typeface="+mn-ea"/>
                </a:rPr>
                <a:t>选择</a:t>
              </a:r>
              <a:r>
                <a:rPr lang="zh-CN" altLang="en-US" sz="1400" b="1" dirty="0" smtClean="0">
                  <a:solidFill>
                    <a:schemeClr val="accent1"/>
                  </a:solidFill>
                  <a:sym typeface="+mn-ea"/>
                </a:rPr>
                <a:t>强支撑，要准确；</a:t>
              </a:r>
              <a:endParaRPr lang="zh-CN" altLang="en-US" sz="1400" b="1" dirty="0" smtClean="0">
                <a:solidFill>
                  <a:schemeClr val="accent1"/>
                </a:solidFill>
              </a:endParaRPr>
            </a:p>
            <a:p>
              <a:r>
                <a:rPr lang="en-US" altLang="zh-CN" sz="1400" b="1" dirty="0" smtClean="0">
                  <a:solidFill>
                    <a:schemeClr val="accent1"/>
                  </a:solidFill>
                </a:rPr>
                <a:t>3.</a:t>
              </a:r>
              <a:r>
                <a:rPr lang="zh-CN" sz="1400" b="1" dirty="0" smtClean="0">
                  <a:solidFill>
                    <a:schemeClr val="accent1"/>
                  </a:solidFill>
                </a:rPr>
                <a:t>将被支撑的指标点编号和指标点内容直接拷贝到相应位置</a:t>
              </a:r>
              <a:r>
                <a:rPr lang="zh-CN" altLang="en-US" sz="1400" b="1" dirty="0" smtClean="0">
                  <a:solidFill>
                    <a:schemeClr val="accent1"/>
                  </a:solidFill>
                </a:rPr>
                <a:t>。</a:t>
              </a:r>
              <a:endParaRPr lang="zh-CN" altLang="en-US" sz="1400" b="1" dirty="0" smtClean="0">
                <a:solidFill>
                  <a:schemeClr val="accent1"/>
                </a:solidFill>
              </a:endParaRPr>
            </a:p>
            <a:p>
              <a:endParaRPr lang="zh-CN" altLang="en-US" sz="1400" b="1" dirty="0" smtClean="0">
                <a:solidFill>
                  <a:schemeClr val="accent1"/>
                </a:solidFill>
              </a:endParaRPr>
            </a:p>
          </p:txBody>
        </p:sp>
      </p:gr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linds(horizontal)">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5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《病理学及检验技术》课程目标与指标点的支撑</a:t>
            </a:r>
            <a:endParaRPr lang="zh-CN" altLang="en-US" sz="2500" dirty="0" smtClean="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cxnSp>
        <p:nvCxnSpPr>
          <p:cNvPr id="12" name="直接连接符 11"/>
          <p:cNvCxnSpPr/>
          <p:nvPr/>
        </p:nvCxnSpPr>
        <p:spPr>
          <a:xfrm flipV="1">
            <a:off x="2124075" y="4587875"/>
            <a:ext cx="6749415" cy="19050"/>
          </a:xfrm>
          <a:prstGeom prst="line">
            <a:avLst/>
          </a:prstGeom>
          <a:ln w="28575"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graphicFrame>
        <p:nvGraphicFramePr>
          <p:cNvPr id="2" name="表格 1"/>
          <p:cNvGraphicFramePr/>
          <p:nvPr>
            <p:custDataLst>
              <p:tags r:id="rId5"/>
            </p:custDataLst>
          </p:nvPr>
        </p:nvGraphicFramePr>
        <p:xfrm>
          <a:off x="1877060" y="901700"/>
          <a:ext cx="7112000" cy="3434715"/>
        </p:xfrm>
        <a:graphic>
          <a:graphicData uri="http://schemas.openxmlformats.org/drawingml/2006/table">
            <a:tbl>
              <a:tblPr/>
              <a:tblGrid>
                <a:gridCol w="708025"/>
                <a:gridCol w="3888105"/>
                <a:gridCol w="415925"/>
                <a:gridCol w="427990"/>
                <a:gridCol w="405765"/>
                <a:gridCol w="413385"/>
                <a:gridCol w="422275"/>
                <a:gridCol w="430530"/>
              </a:tblGrid>
              <a:tr h="247650">
                <a:tc rowSpan="2">
                  <a:txBody>
                    <a:bodyPr/>
                    <a:p>
                      <a:pPr indent="0" algn="ctr">
                        <a:buNone/>
                      </a:pPr>
                      <a:r>
                        <a:rPr lang="en-US" sz="1400" b="1">
                          <a:latin typeface="仿宋_GB2312" panose="02010609030101010101" charset="-122"/>
                          <a:ea typeface="仿宋_GB2312" panose="02010609030101010101" charset="-122"/>
                          <a:cs typeface="仿宋_GB2312" panose="02010609030101010101" charset="-122"/>
                        </a:rPr>
                        <a:t>指标点</a:t>
                      </a:r>
                      <a:endParaRPr lang="en-US" sz="1400" b="1">
                        <a:latin typeface="仿宋_GB2312" panose="02010609030101010101" charset="-122"/>
                        <a:ea typeface="仿宋_GB2312" panose="02010609030101010101" charset="-122"/>
                        <a:cs typeface="仿宋_GB2312" panose="02010609030101010101" charset="-122"/>
                      </a:endParaRPr>
                    </a:p>
                    <a:p>
                      <a:pPr indent="0" algn="ctr">
                        <a:buNone/>
                      </a:pPr>
                      <a:r>
                        <a:rPr lang="en-US" sz="1400" b="1">
                          <a:latin typeface="仿宋_GB2312" panose="02010609030101010101" charset="-122"/>
                          <a:ea typeface="仿宋_GB2312" panose="02010609030101010101" charset="-122"/>
                          <a:cs typeface="仿宋_GB2312" panose="02010609030101010101" charset="-122"/>
                        </a:rPr>
                        <a:t>编  号</a:t>
                      </a:r>
                      <a:endParaRPr lang="en-US" altLang="en-US" sz="1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2">
                  <a:txBody>
                    <a:bodyPr/>
                    <a:p>
                      <a:pPr indent="0" algn="ctr">
                        <a:buNone/>
                      </a:pPr>
                      <a:r>
                        <a:rPr lang="en-US" sz="1400" b="1">
                          <a:latin typeface="仿宋_GB2312" panose="02010609030101010101" charset="-122"/>
                          <a:ea typeface="仿宋_GB2312" panose="02010609030101010101" charset="-122"/>
                          <a:cs typeface="仿宋_GB2312" panose="02010609030101010101" charset="-122"/>
                        </a:rPr>
                        <a:t>毕业要求指标点</a:t>
                      </a:r>
                      <a:endParaRPr lang="en-US" altLang="en-US" sz="1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6">
                  <a:txBody>
                    <a:bodyPr/>
                    <a:p>
                      <a:pPr indent="0" algn="ctr">
                        <a:buNone/>
                      </a:pPr>
                      <a:r>
                        <a:rPr lang="en-US" sz="1400" b="1">
                          <a:latin typeface="仿宋_GB2312" panose="02010609030101010101" charset="-122"/>
                          <a:ea typeface="仿宋_GB2312" panose="02010609030101010101" charset="-122"/>
                          <a:cs typeface="仿宋_GB2312" panose="02010609030101010101" charset="-122"/>
                        </a:rPr>
                        <a:t>课程目标</a:t>
                      </a:r>
                      <a:endParaRPr lang="en-US" altLang="en-US" sz="1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20955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400" b="1">
                          <a:latin typeface="仿宋_GB2312" panose="02010609030101010101" charset="-122"/>
                          <a:ea typeface="仿宋_GB2312" panose="02010609030101010101" charset="-122"/>
                          <a:cs typeface="仿宋_GB2312" panose="02010609030101010101" charset="-122"/>
                        </a:rPr>
                        <a:t>（1）</a:t>
                      </a:r>
                      <a:endParaRPr lang="en-US" altLang="en-US" sz="1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仿宋_GB2312" panose="02010609030101010101" charset="-122"/>
                          <a:ea typeface="仿宋_GB2312" panose="02010609030101010101" charset="-122"/>
                          <a:cs typeface="仿宋_GB2312" panose="02010609030101010101" charset="-122"/>
                        </a:rPr>
                        <a:t>（2）</a:t>
                      </a:r>
                      <a:endParaRPr lang="en-US" altLang="en-US" sz="1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仿宋_GB2312" panose="02010609030101010101" charset="-122"/>
                          <a:ea typeface="仿宋_GB2312" panose="02010609030101010101" charset="-122"/>
                          <a:cs typeface="仿宋_GB2312" panose="02010609030101010101" charset="-122"/>
                        </a:rPr>
                        <a:t>（3）</a:t>
                      </a:r>
                      <a:endParaRPr lang="en-US" altLang="en-US" sz="1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仿宋_GB2312" panose="02010609030101010101" charset="-122"/>
                          <a:ea typeface="仿宋_GB2312" panose="02010609030101010101" charset="-122"/>
                          <a:cs typeface="仿宋_GB2312" panose="02010609030101010101" charset="-122"/>
                        </a:rPr>
                        <a:t>（4）</a:t>
                      </a:r>
                      <a:endParaRPr lang="en-US" altLang="en-US" sz="1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仿宋_GB2312" panose="02010609030101010101" charset="-122"/>
                          <a:ea typeface="仿宋_GB2312" panose="02010609030101010101" charset="-122"/>
                          <a:cs typeface="仿宋_GB2312" panose="02010609030101010101" charset="-122"/>
                        </a:rPr>
                        <a:t>（5）</a:t>
                      </a:r>
                      <a:endParaRPr lang="en-US" altLang="en-US" sz="1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仿宋_GB2312" panose="02010609030101010101" charset="-122"/>
                          <a:ea typeface="仿宋_GB2312" panose="02010609030101010101" charset="-122"/>
                          <a:cs typeface="仿宋_GB2312" panose="02010609030101010101" charset="-122"/>
                        </a:rPr>
                        <a:t>（6）</a:t>
                      </a:r>
                      <a:endParaRPr lang="en-US" altLang="en-US" sz="1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68655">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1.1</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buClrTx/>
                        <a:buSzTx/>
                        <a:buFontTx/>
                        <a:buNone/>
                      </a:pPr>
                      <a:r>
                        <a:rPr lang="en-US" sz="1400" b="0">
                          <a:latin typeface="仿宋_GB2312" panose="02010609030101010101" charset="-122"/>
                          <a:ea typeface="仿宋_GB2312" panose="02010609030101010101" charset="-122"/>
                          <a:cs typeface="仿宋_GB2312" panose="02010609030101010101" charset="-122"/>
                        </a:rPr>
                        <a:t>能将自然科学、基础医学、临床医学和医学检验技术专业的基本理论知识认识临床标本检测过程的规律，并用于问题的表述。</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669290">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1.2</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buClrTx/>
                        <a:buSzTx/>
                        <a:buFontTx/>
                        <a:buNone/>
                      </a:pPr>
                      <a:r>
                        <a:rPr lang="en-US" sz="1400" b="0">
                          <a:latin typeface="仿宋_GB2312" panose="02010609030101010101" charset="-122"/>
                          <a:ea typeface="仿宋_GB2312" panose="02010609030101010101" charset="-122"/>
                          <a:cs typeface="仿宋_GB2312" panose="02010609030101010101" charset="-122"/>
                        </a:rPr>
                        <a:t>能将自然科学、基础医学、临床医学和医学检验技术专业相关知识用于临床标本的检测，得到正确的检测结果。</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46405">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2.1</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buClrTx/>
                        <a:buSzTx/>
                        <a:buFontTx/>
                        <a:buNone/>
                      </a:pPr>
                      <a:r>
                        <a:rPr lang="en-US" sz="1400" b="0">
                          <a:latin typeface="仿宋_GB2312" panose="02010609030101010101" charset="-122"/>
                          <a:ea typeface="仿宋_GB2312" panose="02010609030101010101" charset="-122"/>
                          <a:cs typeface="仿宋_GB2312" panose="02010609030101010101" charset="-122"/>
                        </a:rPr>
                        <a:t>能够基于自然科学、基础医学、医学检验专业知识等科学原理正确分析个体患者检测结果的价值。</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45770">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3.1</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buClrTx/>
                        <a:buSzTx/>
                        <a:buFontTx/>
                        <a:buNone/>
                      </a:pPr>
                      <a:r>
                        <a:rPr lang="en-US" sz="1400" b="0">
                          <a:latin typeface="仿宋_GB2312" panose="02010609030101010101" charset="-122"/>
                          <a:ea typeface="仿宋_GB2312" panose="02010609030101010101" charset="-122"/>
                          <a:cs typeface="仿宋_GB2312" panose="02010609030101010101" charset="-122"/>
                        </a:rPr>
                        <a:t>针对临床标本的特性，设计不同检测方案并进行比较分析，体现创新意识。</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7180">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4.1</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buClrTx/>
                        <a:buSzTx/>
                        <a:buFontTx/>
                        <a:buNone/>
                      </a:pPr>
                      <a:r>
                        <a:rPr lang="en-US" sz="1400" b="0">
                          <a:latin typeface="仿宋_GB2312" panose="02010609030101010101" charset="-122"/>
                          <a:ea typeface="仿宋_GB2312" panose="02010609030101010101" charset="-122"/>
                          <a:cs typeface="仿宋_GB2312" panose="02010609030101010101" charset="-122"/>
                        </a:rPr>
                        <a:t>能够基于科学原理，研究检测项目与疾病相关性。</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46405">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8.1</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l">
                        <a:buClrTx/>
                        <a:buSzTx/>
                        <a:buFontTx/>
                        <a:buNone/>
                      </a:pPr>
                      <a:r>
                        <a:rPr lang="en-US" sz="1400" b="0">
                          <a:latin typeface="仿宋_GB2312" panose="02010609030101010101" charset="-122"/>
                          <a:ea typeface="仿宋_GB2312" panose="02010609030101010101" charset="-122"/>
                          <a:cs typeface="仿宋_GB2312" panose="02010609030101010101" charset="-122"/>
                        </a:rPr>
                        <a:t>辩证个人与社会的关系，有正确价值观和职业道德，并能在检验实践中自觉遵守。</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 </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1400" b="0">
                          <a:latin typeface="仿宋_GB2312" panose="02010609030101010101" charset="-122"/>
                          <a:ea typeface="仿宋_GB2312" panose="02010609030101010101" charset="-122"/>
                          <a:cs typeface="仿宋_GB2312" panose="02010609030101010101" charset="-122"/>
                        </a:rPr>
                        <a:t>√</a:t>
                      </a:r>
                      <a:endParaRPr 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5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《高等数学》课程目标与指标点的支撑</a:t>
            </a:r>
            <a:endParaRPr lang="zh-CN" altLang="en-US" sz="2500" dirty="0" smtClean="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cxnSp>
        <p:nvCxnSpPr>
          <p:cNvPr id="12" name="直接连接符 11"/>
          <p:cNvCxnSpPr/>
          <p:nvPr/>
        </p:nvCxnSpPr>
        <p:spPr>
          <a:xfrm flipV="1">
            <a:off x="2124075" y="4587875"/>
            <a:ext cx="6749415" cy="19050"/>
          </a:xfrm>
          <a:prstGeom prst="line">
            <a:avLst/>
          </a:prstGeom>
          <a:ln w="28575"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graphicFrame>
        <p:nvGraphicFramePr>
          <p:cNvPr id="7" name="表格 6"/>
          <p:cNvGraphicFramePr/>
          <p:nvPr>
            <p:custDataLst>
              <p:tags r:id="rId5"/>
            </p:custDataLst>
          </p:nvPr>
        </p:nvGraphicFramePr>
        <p:xfrm>
          <a:off x="1870710" y="771525"/>
          <a:ext cx="7070725" cy="3840480"/>
        </p:xfrm>
        <a:graphic>
          <a:graphicData uri="http://schemas.openxmlformats.org/drawingml/2006/table">
            <a:tbl>
              <a:tblPr/>
              <a:tblGrid>
                <a:gridCol w="676275"/>
                <a:gridCol w="3783965"/>
                <a:gridCol w="454660"/>
                <a:gridCol w="452755"/>
                <a:gridCol w="419735"/>
                <a:gridCol w="452755"/>
                <a:gridCol w="418465"/>
                <a:gridCol w="412115"/>
              </a:tblGrid>
              <a:tr h="198755">
                <a:tc rowSpan="2">
                  <a:txBody>
                    <a:bodyPr/>
                    <a:p>
                      <a:pPr indent="0" algn="ctr">
                        <a:buNone/>
                      </a:pPr>
                      <a:r>
                        <a:rPr lang="en-US" sz="1400" b="1">
                          <a:latin typeface="仿宋_GB2312" panose="02010609030101010101" charset="-122"/>
                          <a:ea typeface="仿宋_GB2312" panose="02010609030101010101" charset="-122"/>
                          <a:cs typeface="仿宋_GB2312" panose="02010609030101010101" charset="-122"/>
                        </a:rPr>
                        <a:t>指标点编  号</a:t>
                      </a:r>
                      <a:endParaRPr lang="en-US" altLang="en-US" sz="1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2">
                  <a:txBody>
                    <a:bodyPr/>
                    <a:p>
                      <a:pPr indent="0" algn="ctr">
                        <a:buNone/>
                      </a:pPr>
                      <a:r>
                        <a:rPr lang="en-US" sz="1400" b="1">
                          <a:latin typeface="仿宋_GB2312" panose="02010609030101010101" charset="-122"/>
                          <a:ea typeface="仿宋_GB2312" panose="02010609030101010101" charset="-122"/>
                          <a:cs typeface="仿宋_GB2312" panose="02010609030101010101" charset="-122"/>
                        </a:rPr>
                        <a:t>毕业要求指标点</a:t>
                      </a:r>
                      <a:endParaRPr lang="en-US" altLang="en-US" sz="1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6">
                  <a:txBody>
                    <a:bodyPr/>
                    <a:p>
                      <a:pPr indent="0" algn="ctr">
                        <a:buNone/>
                      </a:pPr>
                      <a:r>
                        <a:rPr lang="en-US" sz="1400" b="1">
                          <a:latin typeface="仿宋_GB2312" panose="02010609030101010101" charset="-122"/>
                          <a:ea typeface="仿宋_GB2312" panose="02010609030101010101" charset="-122"/>
                          <a:cs typeface="仿宋_GB2312" panose="02010609030101010101" charset="-122"/>
                        </a:rPr>
                        <a:t>课程目标</a:t>
                      </a:r>
                      <a:endParaRPr lang="en-US" altLang="en-US" sz="1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169545">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400" b="1">
                          <a:latin typeface="仿宋_GB2312" panose="02010609030101010101" charset="-122"/>
                          <a:ea typeface="仿宋_GB2312" panose="02010609030101010101" charset="-122"/>
                          <a:cs typeface="仿宋_GB2312" panose="02010609030101010101" charset="-122"/>
                        </a:rPr>
                        <a:t>（1）</a:t>
                      </a:r>
                      <a:endParaRPr lang="en-US" altLang="en-US" sz="1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仿宋_GB2312" panose="02010609030101010101" charset="-122"/>
                          <a:ea typeface="仿宋_GB2312" panose="02010609030101010101" charset="-122"/>
                          <a:cs typeface="仿宋_GB2312" panose="02010609030101010101" charset="-122"/>
                        </a:rPr>
                        <a:t>（2）</a:t>
                      </a:r>
                      <a:endParaRPr lang="en-US" altLang="en-US" sz="1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仿宋_GB2312" panose="02010609030101010101" charset="-122"/>
                          <a:ea typeface="仿宋_GB2312" panose="02010609030101010101" charset="-122"/>
                          <a:cs typeface="仿宋_GB2312" panose="02010609030101010101" charset="-122"/>
                        </a:rPr>
                        <a:t>（3）</a:t>
                      </a:r>
                      <a:endParaRPr lang="en-US" altLang="en-US" sz="1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仿宋_GB2312" panose="02010609030101010101" charset="-122"/>
                          <a:ea typeface="仿宋_GB2312" panose="02010609030101010101" charset="-122"/>
                          <a:cs typeface="仿宋_GB2312" panose="02010609030101010101" charset="-122"/>
                        </a:rPr>
                        <a:t>（4）</a:t>
                      </a:r>
                      <a:endParaRPr lang="en-US" altLang="en-US" sz="1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仿宋_GB2312" panose="02010609030101010101" charset="-122"/>
                          <a:ea typeface="仿宋_GB2312" panose="02010609030101010101" charset="-122"/>
                          <a:cs typeface="仿宋_GB2312" panose="02010609030101010101" charset="-122"/>
                        </a:rPr>
                        <a:t>（5）</a:t>
                      </a:r>
                      <a:endParaRPr lang="en-US" altLang="en-US" sz="1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1">
                          <a:latin typeface="仿宋_GB2312" panose="02010609030101010101" charset="-122"/>
                          <a:ea typeface="仿宋_GB2312" panose="02010609030101010101" charset="-122"/>
                          <a:cs typeface="仿宋_GB2312" panose="02010609030101010101" charset="-122"/>
                        </a:rPr>
                        <a:t>（6）</a:t>
                      </a:r>
                      <a:endParaRPr lang="en-US" altLang="en-US" sz="14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7510">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1.1</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_GB2312" panose="02010609030101010101" charset="-122"/>
                          <a:ea typeface="仿宋_GB2312" panose="02010609030101010101" charset="-122"/>
                          <a:cs typeface="仿宋_GB2312" panose="02010609030101010101" charset="-122"/>
                        </a:rPr>
                        <a:t>能将数学和自然科学、工程基础和专业知识运用于运输规划与设计、经济可行性问题的表述。</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95655">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2.1</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_GB2312" panose="02010609030101010101" charset="-122"/>
                          <a:ea typeface="仿宋_GB2312" panose="02010609030101010101" charset="-122"/>
                          <a:cs typeface="仿宋_GB2312" panose="02010609030101010101" charset="-122"/>
                        </a:rPr>
                        <a:t>能够基于数学、自然科学及交通运输领域的基本原理和科学方法，识别和判断运输规划与设计、交通管理问题的关键环节、关键参数和主要制约因素。</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96900">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1.3</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_GB2312" panose="02010609030101010101" charset="-122"/>
                          <a:ea typeface="仿宋_GB2312" panose="02010609030101010101" charset="-122"/>
                          <a:cs typeface="仿宋_GB2312" panose="02010609030101010101" charset="-122"/>
                        </a:rPr>
                        <a:t>能够将力学、运筹学、交通工程学相关知识和数学模型方法用于推演、分析规划设计、运营组织、交通管理问题的综合分析。</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96265">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1.2</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_GB2312" panose="02010609030101010101" charset="-122"/>
                          <a:ea typeface="仿宋_GB2312" panose="02010609030101010101" charset="-122"/>
                          <a:cs typeface="仿宋_GB2312" panose="02010609030101010101" charset="-122"/>
                        </a:rPr>
                        <a:t>能将数学和自然科学、工程基础和专业知识运用于运力配置、交通需求预测、物流选址及路径优化的建模与求解。</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8145">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12.1</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_GB2312" panose="02010609030101010101" charset="-122"/>
                          <a:ea typeface="仿宋_GB2312" panose="02010609030101010101" charset="-122"/>
                          <a:cs typeface="仿宋_GB2312" panose="02010609030101010101" charset="-122"/>
                        </a:rPr>
                        <a:t>能在社会发展的大背景下，认识到自主和终身学习的必要性。</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7510">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8.1</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_GB2312" panose="02010609030101010101" charset="-122"/>
                          <a:ea typeface="仿宋_GB2312" panose="02010609030101010101" charset="-122"/>
                          <a:cs typeface="仿宋_GB2312" panose="02010609030101010101" charset="-122"/>
                        </a:rPr>
                        <a:t>践行社会主义核心价值观，树立正确价值观，了解中国国情，理解个人与社会的关系。</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 </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Times New Roman" panose="02020603050405020304" charset="0"/>
                          <a:cs typeface="Times New Roman" panose="02020603050405020304" charset="0"/>
                        </a:rPr>
                        <a:t>√</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5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培养方案几个共性问题</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3" name="文本框 14"/>
          <p:cNvSpPr txBox="1">
            <a:spLocks noChangeArrowheads="1"/>
          </p:cNvSpPr>
          <p:nvPr/>
        </p:nvSpPr>
        <p:spPr bwMode="auto">
          <a:xfrm>
            <a:off x="2194560" y="765175"/>
            <a:ext cx="6666865" cy="3971290"/>
          </a:xfrm>
          <a:prstGeom prst="rect">
            <a:avLst/>
          </a:prstGeom>
          <a:noFill/>
          <a:ln w="9525">
            <a:noFill/>
            <a:miter lim="800000"/>
          </a:ln>
        </p:spPr>
        <p:txBody>
          <a:bodyPr wrap="square">
            <a:noAutofit/>
          </a:bodyPr>
          <a:lstStyle/>
          <a:p>
            <a:pPr eaLnBrk="0" hangingPunct="0">
              <a:lnSpc>
                <a:spcPct val="170000"/>
              </a:lnSpc>
              <a:buClrTx/>
              <a:buSzTx/>
              <a:buFont typeface="Arial" panose="020B0604020202020204" pitchFamily="34" charset="0"/>
              <a:buNone/>
              <a:tabLst>
                <a:tab pos="406400" algn="l"/>
              </a:tabLst>
            </a:pPr>
            <a:endParaRPr lang="zh-CN" altLang="en-US" sz="1600" b="1" dirty="0">
              <a:solidFill>
                <a:schemeClr val="accent1"/>
              </a:solidFill>
              <a:ea typeface="Microsoft YaHei UI" panose="020B0503020204020204" pitchFamily="34" charset="-122"/>
            </a:endParaRPr>
          </a:p>
        </p:txBody>
      </p:sp>
      <p:cxnSp>
        <p:nvCxnSpPr>
          <p:cNvPr id="2" name="直接连接符 1"/>
          <p:cNvCxnSpPr/>
          <p:nvPr/>
        </p:nvCxnSpPr>
        <p:spPr>
          <a:xfrm flipV="1">
            <a:off x="2342515" y="699770"/>
            <a:ext cx="6749415" cy="19050"/>
          </a:xfrm>
          <a:prstGeom prst="line">
            <a:avLst/>
          </a:prstGeom>
          <a:ln w="28575"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2112010" y="4660265"/>
            <a:ext cx="6749415" cy="19050"/>
          </a:xfrm>
          <a:prstGeom prst="line">
            <a:avLst/>
          </a:prstGeom>
          <a:ln w="28575"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graphicFrame>
        <p:nvGraphicFramePr>
          <p:cNvPr id="11" name="表格 10"/>
          <p:cNvGraphicFramePr/>
          <p:nvPr/>
        </p:nvGraphicFramePr>
        <p:xfrm>
          <a:off x="1849438" y="848582"/>
          <a:ext cx="7125335" cy="3392170"/>
        </p:xfrm>
        <a:graphic>
          <a:graphicData uri="http://schemas.openxmlformats.org/drawingml/2006/table">
            <a:tbl>
              <a:tblPr/>
              <a:tblGrid>
                <a:gridCol w="215900"/>
                <a:gridCol w="501650"/>
                <a:gridCol w="1063625"/>
                <a:gridCol w="292100"/>
                <a:gridCol w="361950"/>
                <a:gridCol w="394970"/>
                <a:gridCol w="375920"/>
                <a:gridCol w="346710"/>
                <a:gridCol w="446405"/>
                <a:gridCol w="346075"/>
                <a:gridCol w="347345"/>
                <a:gridCol w="347980"/>
                <a:gridCol w="327660"/>
                <a:gridCol w="406400"/>
                <a:gridCol w="327025"/>
                <a:gridCol w="322580"/>
                <a:gridCol w="352425"/>
                <a:gridCol w="348615"/>
              </a:tblGrid>
              <a:tr h="191135">
                <a:tc rowSpan="13">
                  <a:txBody>
                    <a:bodyPr/>
                    <a:p>
                      <a:pPr indent="0" algn="ctr">
                        <a:buNone/>
                      </a:pPr>
                      <a:r>
                        <a:rPr lang="en-US" sz="800" b="0">
                          <a:solidFill>
                            <a:srgbClr val="000000"/>
                          </a:solidFill>
                          <a:latin typeface="仿宋_GB2312" panose="02010609030101010101" charset="-122"/>
                          <a:ea typeface="仿宋_GB2312" panose="02010609030101010101" charset="-122"/>
                          <a:cs typeface="仿宋_GB2312" panose="02010609030101010101" charset="-122"/>
                        </a:rPr>
                        <a:t>集</a:t>
                      </a:r>
                      <a:endParaRPr lang="en-US" sz="800" b="0">
                        <a:solidFill>
                          <a:srgbClr val="000000"/>
                        </a:solidFill>
                        <a:latin typeface="仿宋_GB2312" panose="02010609030101010101" charset="-122"/>
                        <a:ea typeface="仿宋_GB2312" panose="02010609030101010101" charset="-122"/>
                        <a:cs typeface="仿宋_GB2312" panose="02010609030101010101" charset="-122"/>
                      </a:endParaRPr>
                    </a:p>
                    <a:p>
                      <a:pPr indent="0" algn="ctr">
                        <a:buNone/>
                      </a:pPr>
                      <a:r>
                        <a:rPr lang="en-US" sz="800" b="0">
                          <a:solidFill>
                            <a:srgbClr val="000000"/>
                          </a:solidFill>
                          <a:latin typeface="仿宋_GB2312" panose="02010609030101010101" charset="-122"/>
                          <a:ea typeface="仿宋_GB2312" panose="02010609030101010101" charset="-122"/>
                          <a:cs typeface="仿宋_GB2312" panose="02010609030101010101" charset="-122"/>
                        </a:rPr>
                        <a:t>中</a:t>
                      </a:r>
                      <a:endParaRPr lang="en-US" sz="800" b="0">
                        <a:solidFill>
                          <a:srgbClr val="000000"/>
                        </a:solidFill>
                        <a:latin typeface="仿宋_GB2312" panose="02010609030101010101" charset="-122"/>
                        <a:ea typeface="仿宋_GB2312" panose="02010609030101010101" charset="-122"/>
                        <a:cs typeface="仿宋_GB2312" panose="02010609030101010101" charset="-122"/>
                      </a:endParaRPr>
                    </a:p>
                    <a:p>
                      <a:pPr indent="0" algn="ctr">
                        <a:buNone/>
                      </a:pPr>
                      <a:r>
                        <a:rPr lang="en-US" sz="800" b="0">
                          <a:solidFill>
                            <a:srgbClr val="000000"/>
                          </a:solidFill>
                          <a:latin typeface="仿宋_GB2312" panose="02010609030101010101" charset="-122"/>
                          <a:ea typeface="仿宋_GB2312" panose="02010609030101010101" charset="-122"/>
                          <a:cs typeface="仿宋_GB2312" panose="02010609030101010101" charset="-122"/>
                        </a:rPr>
                        <a:t>实</a:t>
                      </a:r>
                      <a:endParaRPr lang="en-US" sz="800" b="0">
                        <a:solidFill>
                          <a:srgbClr val="000000"/>
                        </a:solidFill>
                        <a:latin typeface="仿宋_GB2312" panose="02010609030101010101" charset="-122"/>
                        <a:ea typeface="仿宋_GB2312" panose="02010609030101010101" charset="-122"/>
                        <a:cs typeface="仿宋_GB2312" panose="02010609030101010101" charset="-122"/>
                      </a:endParaRPr>
                    </a:p>
                    <a:p>
                      <a:pPr indent="0" algn="ctr">
                        <a:buNone/>
                      </a:pPr>
                      <a:r>
                        <a:rPr lang="en-US" sz="800" b="0">
                          <a:solidFill>
                            <a:srgbClr val="000000"/>
                          </a:solidFill>
                          <a:latin typeface="仿宋_GB2312" panose="02010609030101010101" charset="-122"/>
                          <a:ea typeface="仿宋_GB2312" panose="02010609030101010101" charset="-122"/>
                          <a:cs typeface="仿宋_GB2312" panose="02010609030101010101" charset="-122"/>
                        </a:rPr>
                        <a:t>践</a:t>
                      </a:r>
                      <a:endParaRPr lang="en-US" sz="800" b="0">
                        <a:solidFill>
                          <a:srgbClr val="000000"/>
                        </a:solidFill>
                        <a:latin typeface="仿宋_GB2312" panose="02010609030101010101" charset="-122"/>
                        <a:ea typeface="仿宋_GB2312" panose="02010609030101010101" charset="-122"/>
                        <a:cs typeface="仿宋_GB2312" panose="02010609030101010101" charset="-122"/>
                      </a:endParaRPr>
                    </a:p>
                    <a:p>
                      <a:pPr indent="0" algn="ctr">
                        <a:buNone/>
                      </a:pPr>
                      <a:r>
                        <a:rPr lang="en-US" sz="800" b="0">
                          <a:solidFill>
                            <a:srgbClr val="000000"/>
                          </a:solidFill>
                          <a:latin typeface="仿宋_GB2312" panose="02010609030101010101" charset="-122"/>
                          <a:ea typeface="仿宋_GB2312" panose="02010609030101010101" charset="-122"/>
                          <a:cs typeface="仿宋_GB2312" panose="02010609030101010101" charset="-122"/>
                        </a:rPr>
                        <a:t>环</a:t>
                      </a:r>
                      <a:endParaRPr lang="en-US" sz="800" b="0">
                        <a:solidFill>
                          <a:srgbClr val="000000"/>
                        </a:solidFill>
                        <a:latin typeface="仿宋_GB2312" panose="02010609030101010101" charset="-122"/>
                        <a:ea typeface="仿宋_GB2312" panose="02010609030101010101" charset="-122"/>
                        <a:cs typeface="仿宋_GB2312" panose="02010609030101010101" charset="-122"/>
                      </a:endParaRPr>
                    </a:p>
                    <a:p>
                      <a:pPr indent="0" algn="ctr">
                        <a:buNone/>
                      </a:pPr>
                      <a:r>
                        <a:rPr lang="en-US" sz="800" b="0">
                          <a:solidFill>
                            <a:srgbClr val="000000"/>
                          </a:solidFill>
                          <a:latin typeface="仿宋_GB2312" panose="02010609030101010101" charset="-122"/>
                          <a:ea typeface="仿宋_GB2312" panose="02010609030101010101" charset="-122"/>
                          <a:cs typeface="仿宋_GB2312" panose="02010609030101010101" charset="-122"/>
                        </a:rPr>
                        <a:t>节</a:t>
                      </a:r>
                      <a:endParaRPr lang="en-US" sz="800" b="0">
                        <a:solidFill>
                          <a:srgbClr val="000000"/>
                        </a:solidFill>
                        <a:latin typeface="仿宋_GB2312" panose="02010609030101010101" charset="-122"/>
                        <a:ea typeface="仿宋_GB2312" panose="02010609030101010101" charset="-122"/>
                        <a:cs typeface="仿宋_GB2312" panose="02010609030101010101" charset="-122"/>
                      </a:endParaRPr>
                    </a:p>
                    <a:p>
                      <a:pPr indent="0" algn="ctr">
                        <a:buNone/>
                      </a:pPr>
                      <a:r>
                        <a:rPr lang="en-US" altLang="zh-CN" sz="800" b="0">
                          <a:solidFill>
                            <a:srgbClr val="000000"/>
                          </a:solidFill>
                          <a:latin typeface="仿宋_GB2312" panose="02010609030101010101" charset="-122"/>
                          <a:ea typeface="仿宋_GB2312" panose="02010609030101010101" charset="-122"/>
                          <a:cs typeface="仿宋_GB2312" panose="02010609030101010101" charset="-122"/>
                        </a:rPr>
                        <a:t> </a:t>
                      </a:r>
                      <a:endParaRPr lang="en-US" altLang="zh-CN" sz="800" b="0">
                        <a:solidFill>
                          <a:srgbClr val="000000"/>
                        </a:solidFill>
                        <a:latin typeface="仿宋_GB2312" panose="02010609030101010101" charset="-122"/>
                        <a:ea typeface="仿宋_GB2312" panose="02010609030101010101" charset="-122"/>
                        <a:cs typeface="仿宋_GB2312" panose="02010609030101010101" charset="-122"/>
                      </a:endParaRPr>
                    </a:p>
                    <a:p>
                      <a:pPr indent="0" algn="ctr">
                        <a:buNone/>
                      </a:pPr>
                      <a:r>
                        <a:rPr lang="en-US" altLang="zh-CN" sz="800" b="0">
                          <a:solidFill>
                            <a:srgbClr val="000000"/>
                          </a:solidFill>
                          <a:latin typeface="仿宋_GB2312" panose="02010609030101010101" charset="-122"/>
                          <a:ea typeface="仿宋_GB2312" panose="02010609030101010101" charset="-122"/>
                          <a:cs typeface="仿宋_GB2312" panose="02010609030101010101" charset="-122"/>
                        </a:rPr>
                        <a:t> </a:t>
                      </a:r>
                      <a:endParaRPr lang="en-US" altLang="zh-CN" sz="800" b="0">
                        <a:solidFill>
                          <a:srgbClr val="000000"/>
                        </a:solidFill>
                        <a:latin typeface="仿宋_GB2312" panose="02010609030101010101" charset="-122"/>
                        <a:ea typeface="仿宋_GB2312" panose="02010609030101010101" charset="-122"/>
                        <a:cs typeface="仿宋_GB2312" panose="02010609030101010101" charset="-122"/>
                      </a:endParaRPr>
                    </a:p>
                    <a:p>
                      <a:pPr indent="0" algn="ctr">
                        <a:buNone/>
                      </a:pPr>
                      <a:r>
                        <a:rPr lang="en-US" altLang="zh-CN" sz="800" b="0">
                          <a:solidFill>
                            <a:srgbClr val="000000"/>
                          </a:solidFill>
                          <a:latin typeface="仿宋_GB2312" panose="02010609030101010101" charset="-122"/>
                          <a:ea typeface="仿宋_GB2312" panose="02010609030101010101" charset="-122"/>
                          <a:cs typeface="仿宋_GB2312" panose="02010609030101010101" charset="-122"/>
                        </a:rPr>
                        <a:t> </a:t>
                      </a:r>
                      <a:endParaRPr lang="en-US" altLang="zh-CN" sz="800" b="0">
                        <a:solidFill>
                          <a:srgbClr val="000000"/>
                        </a:solidFill>
                        <a:latin typeface="仿宋_GB2312" panose="02010609030101010101" charset="-122"/>
                        <a:ea typeface="仿宋_GB2312" panose="02010609030101010101" charset="-122"/>
                        <a:cs typeface="仿宋_GB2312" panose="02010609030101010101" charset="-122"/>
                      </a:endParaRPr>
                    </a:p>
                    <a:p>
                      <a:pPr indent="0" algn="ctr">
                        <a:buNone/>
                      </a:pPr>
                      <a:r>
                        <a:rPr lang="en-US" altLang="zh-CN" sz="800" b="0">
                          <a:solidFill>
                            <a:srgbClr val="000000"/>
                          </a:solidFill>
                          <a:latin typeface="仿宋_GB2312" panose="02010609030101010101" charset="-122"/>
                          <a:ea typeface="仿宋_GB2312" panose="02010609030101010101" charset="-122"/>
                          <a:cs typeface="仿宋_GB2312" panose="02010609030101010101" charset="-122"/>
                        </a:rPr>
                        <a:t> </a:t>
                      </a:r>
                      <a:endParaRPr lang="en-US" altLang="zh-CN" sz="800" b="0">
                        <a:solidFill>
                          <a:srgbClr val="000000"/>
                        </a:solidFill>
                        <a:latin typeface="仿宋_GB2312" panose="02010609030101010101" charset="-122"/>
                        <a:ea typeface="仿宋_GB2312" panose="02010609030101010101" charset="-122"/>
                        <a:cs typeface="仿宋_GB2312" panose="02010609030101010101" charset="-122"/>
                      </a:endParaRPr>
                    </a:p>
                    <a:p>
                      <a:pPr indent="0" algn="ctr">
                        <a:buNone/>
                      </a:pPr>
                      <a:r>
                        <a:rPr lang="en-US" altLang="zh-CN" sz="800" b="0">
                          <a:solidFill>
                            <a:srgbClr val="000000"/>
                          </a:solidFill>
                          <a:latin typeface="仿宋_GB2312" panose="02010609030101010101" charset="-122"/>
                          <a:ea typeface="仿宋_GB2312" panose="02010609030101010101" charset="-122"/>
                          <a:cs typeface="仿宋_GB2312" panose="02010609030101010101" charset="-122"/>
                        </a:rPr>
                        <a:t> </a:t>
                      </a:r>
                      <a:endParaRPr lang="en-US" altLang="zh-CN" sz="800" b="0">
                        <a:solidFill>
                          <a:srgbClr val="000000"/>
                        </a:solidFill>
                        <a:latin typeface="仿宋_GB2312" panose="02010609030101010101" charset="-122"/>
                        <a:ea typeface="仿宋_GB2312" panose="02010609030101010101" charset="-122"/>
                        <a:cs typeface="仿宋_GB2312" panose="02010609030101010101" charset="-122"/>
                      </a:endParaRPr>
                    </a:p>
                    <a:p>
                      <a:pPr indent="0" algn="ctr">
                        <a:buNone/>
                      </a:pPr>
                      <a:r>
                        <a:rPr lang="en-US" altLang="zh-CN" sz="800" b="0">
                          <a:solidFill>
                            <a:srgbClr val="000000"/>
                          </a:solidFill>
                          <a:latin typeface="仿宋_GB2312" panose="02010609030101010101" charset="-122"/>
                          <a:ea typeface="仿宋_GB2312" panose="02010609030101010101" charset="-122"/>
                          <a:cs typeface="仿宋_GB2312" panose="02010609030101010101" charset="-122"/>
                        </a:rPr>
                        <a:t> </a:t>
                      </a:r>
                      <a:endParaRPr lang="en-US" altLang="zh-CN" sz="800" b="0">
                        <a:solidFill>
                          <a:srgbClr val="000000"/>
                        </a:solidFill>
                        <a:latin typeface="仿宋_GB2312" panose="02010609030101010101" charset="-122"/>
                        <a:ea typeface="仿宋_GB2312" panose="02010609030101010101" charset="-122"/>
                        <a:cs typeface="仿宋_GB2312" panose="02010609030101010101" charset="-122"/>
                      </a:endParaRPr>
                    </a:p>
                    <a:p>
                      <a:pPr indent="0" algn="ctr">
                        <a:buNone/>
                      </a:pPr>
                      <a:r>
                        <a:rPr lang="en-US" altLang="zh-CN" sz="800" b="0">
                          <a:solidFill>
                            <a:srgbClr val="000000"/>
                          </a:solidFill>
                          <a:latin typeface="仿宋_GB2312" panose="02010609030101010101" charset="-122"/>
                          <a:ea typeface="仿宋_GB2312" panose="02010609030101010101" charset="-122"/>
                          <a:cs typeface="仿宋_GB2312" panose="02010609030101010101" charset="-122"/>
                        </a:rPr>
                        <a:t> </a:t>
                      </a:r>
                      <a:endParaRPr lang="en-US" altLang="zh-CN" sz="800" b="0">
                        <a:solidFill>
                          <a:srgbClr val="000000"/>
                        </a:solidFill>
                        <a:latin typeface="仿宋_GB2312" panose="02010609030101010101" charset="-122"/>
                        <a:ea typeface="仿宋_GB2312" panose="02010609030101010101" charset="-122"/>
                        <a:cs typeface="仿宋_GB2312" panose="02010609030101010101" charset="-122"/>
                      </a:endParaRPr>
                    </a:p>
                    <a:p>
                      <a:pPr indent="0" algn="ctr">
                        <a:buNone/>
                      </a:pPr>
                      <a:r>
                        <a:rPr lang="en-US" altLang="zh-CN" sz="800" b="0">
                          <a:solidFill>
                            <a:srgbClr val="000000"/>
                          </a:solidFill>
                          <a:latin typeface="仿宋_GB2312" panose="02010609030101010101" charset="-122"/>
                          <a:ea typeface="仿宋_GB2312" panose="02010609030101010101" charset="-122"/>
                          <a:cs typeface="仿宋_GB2312" panose="02010609030101010101" charset="-122"/>
                        </a:rPr>
                        <a:t> </a:t>
                      </a:r>
                      <a:endParaRPr lang="en-US" altLang="zh-CN" sz="800" b="0">
                        <a:solidFill>
                          <a:srgbClr val="000000"/>
                        </a:solidFill>
                        <a:latin typeface="仿宋_GB2312" panose="02010609030101010101" charset="-122"/>
                        <a:ea typeface="仿宋_GB2312" panose="02010609030101010101" charset="-122"/>
                        <a:cs typeface="仿宋_GB2312" panose="02010609030101010101" charset="-122"/>
                      </a:endParaRPr>
                    </a:p>
                    <a:p>
                      <a:pPr indent="0" algn="ctr">
                        <a:buNone/>
                      </a:pPr>
                      <a:r>
                        <a:rPr lang="en-US" altLang="zh-CN" sz="800" b="0">
                          <a:solidFill>
                            <a:srgbClr val="000000"/>
                          </a:solidFill>
                          <a:latin typeface="仿宋_GB2312" panose="02010609030101010101" charset="-122"/>
                          <a:ea typeface="仿宋_GB2312" panose="02010609030101010101" charset="-122"/>
                          <a:cs typeface="仿宋_GB2312" panose="02010609030101010101" charset="-122"/>
                        </a:rPr>
                        <a:t> </a:t>
                      </a:r>
                      <a:endParaRPr lang="en-US" altLang="zh-CN" sz="800" b="0">
                        <a:solidFill>
                          <a:srgbClr val="000000"/>
                        </a:solidFill>
                        <a:latin typeface="仿宋_GB2312" panose="02010609030101010101" charset="-122"/>
                        <a:ea typeface="仿宋_GB2312" panose="02010609030101010101" charset="-122"/>
                        <a:cs typeface="仿宋_GB2312" panose="02010609030101010101" charset="-122"/>
                      </a:endParaRPr>
                    </a:p>
                    <a:p>
                      <a:pPr indent="0" algn="ctr">
                        <a:buNone/>
                      </a:pPr>
                      <a:r>
                        <a:rPr lang="en-US" altLang="zh-CN" sz="800" b="0">
                          <a:solidFill>
                            <a:srgbClr val="000000"/>
                          </a:solidFill>
                          <a:latin typeface="仿宋_GB2312" panose="02010609030101010101" charset="-122"/>
                          <a:ea typeface="仿宋_GB2312" panose="02010609030101010101" charset="-122"/>
                          <a:cs typeface="仿宋_GB2312" panose="02010609030101010101" charset="-122"/>
                        </a:rPr>
                        <a:t> </a:t>
                      </a:r>
                      <a:endParaRPr lang="en-US" altLang="zh-CN" sz="800" b="0">
                        <a:solidFill>
                          <a:srgbClr val="000000"/>
                        </a:solidFill>
                        <a:latin typeface="仿宋_GB2312" panose="02010609030101010101" charset="-122"/>
                        <a:ea typeface="仿宋_GB2312" panose="02010609030101010101" charset="-122"/>
                        <a:cs typeface="仿宋_GB2312" panose="02010609030101010101" charset="-122"/>
                      </a:endParaRPr>
                    </a:p>
                    <a:p>
                      <a:pPr indent="0" algn="ctr">
                        <a:buNone/>
                      </a:pPr>
                      <a:r>
                        <a:rPr lang="en-US" altLang="zh-CN" sz="800" b="0">
                          <a:solidFill>
                            <a:srgbClr val="000000"/>
                          </a:solidFill>
                          <a:latin typeface="仿宋_GB2312" panose="02010609030101010101" charset="-122"/>
                          <a:ea typeface="仿宋_GB2312" panose="02010609030101010101" charset="-122"/>
                          <a:cs typeface="仿宋_GB2312" panose="02010609030101010101" charset="-122"/>
                        </a:rPr>
                        <a:t> </a:t>
                      </a:r>
                      <a:endParaRPr lang="en-US" altLang="zh-CN" sz="800" b="0">
                        <a:solidFill>
                          <a:srgbClr val="000000"/>
                        </a:solidFill>
                        <a:latin typeface="仿宋_GB2312" panose="02010609030101010101" charset="-122"/>
                        <a:ea typeface="仿宋_GB2312" panose="02010609030101010101" charset="-122"/>
                        <a:cs typeface="仿宋_GB2312" panose="02010609030101010101" charset="-122"/>
                      </a:endParaRPr>
                    </a:p>
                    <a:p>
                      <a:pPr indent="0" algn="ctr">
                        <a:buNone/>
                      </a:pPr>
                      <a:r>
                        <a:rPr lang="en-US" altLang="zh-CN" sz="800" b="0">
                          <a:solidFill>
                            <a:srgbClr val="000000"/>
                          </a:solidFill>
                          <a:latin typeface="仿宋_GB2312" panose="02010609030101010101" charset="-122"/>
                          <a:ea typeface="仿宋_GB2312" panose="02010609030101010101" charset="-122"/>
                          <a:cs typeface="仿宋_GB2312" panose="02010609030101010101" charset="-122"/>
                        </a:rPr>
                        <a:t> </a:t>
                      </a:r>
                      <a:endParaRPr lang="en-US" sz="8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1009070</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军事技能</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2</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FF0000"/>
                          </a:solidFill>
                          <a:latin typeface="仿宋_GB2312" panose="02010609030101010101" charset="-122"/>
                          <a:ea typeface="仿宋_GB2312" panose="02010609030101010101" charset="-122"/>
                          <a:cs typeface="黑体" panose="02010609060101010101" pitchFamily="49" charset="-122"/>
                        </a:rPr>
                        <a:t>2w</a:t>
                      </a:r>
                      <a:endParaRPr lang="en-US" altLang="en-US" sz="800" b="0">
                        <a:solidFill>
                          <a:srgbClr val="FF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2w</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查</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基础部</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87020">
                <a:tc vMerge="1">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0601862</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认知实习</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0.5</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FF0000"/>
                          </a:solidFill>
                          <a:latin typeface="仿宋_GB2312" panose="02010609030101010101" charset="-122"/>
                          <a:ea typeface="仿宋_GB2312" panose="02010609030101010101" charset="-122"/>
                          <a:cs typeface="黑体" panose="02010609060101010101" pitchFamily="49" charset="-122"/>
                        </a:rPr>
                        <a:t>1w</a:t>
                      </a:r>
                      <a:endParaRPr lang="en-US" altLang="en-US" sz="800" b="0">
                        <a:solidFill>
                          <a:srgbClr val="FF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1w</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查</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6">
                  <a:txBody>
                    <a:bodyPr/>
                    <a:p>
                      <a:pPr indent="0" algn="ctr">
                        <a:buNone/>
                      </a:pPr>
                      <a:r>
                        <a:rPr lang="en-US" sz="800" b="0">
                          <a:solidFill>
                            <a:srgbClr val="000000"/>
                          </a:solidFill>
                          <a:latin typeface="仿宋_GB2312" panose="02010609030101010101" charset="-122"/>
                          <a:ea typeface="仿宋_GB2312" panose="02010609030101010101" charset="-122"/>
                          <a:cs typeface="仿宋_GB2312" panose="02010609030101010101" charset="-122"/>
                        </a:rPr>
                        <a:t>管理与传媒系</a:t>
                      </a:r>
                      <a:endParaRPr lang="en-US" altLang="zh-CN" sz="800" b="0">
                        <a:solidFill>
                          <a:srgbClr val="000000"/>
                        </a:solidFill>
                        <a:latin typeface="仿宋_GB2312" panose="02010609030101010101" charset="-122"/>
                        <a:ea typeface="仿宋_GB2312" panose="02010609030101010101" charset="-122"/>
                        <a:cs typeface="仿宋_GB2312" panose="02010609030101010101" charset="-122"/>
                      </a:endParaRPr>
                    </a:p>
                    <a:p>
                      <a:pPr indent="0" algn="ctr">
                        <a:buNone/>
                      </a:pPr>
                      <a:r>
                        <a:rPr lang="en-US" altLang="zh-CN" sz="800" b="0">
                          <a:solidFill>
                            <a:srgbClr val="000000"/>
                          </a:solidFill>
                          <a:latin typeface="仿宋_GB2312" panose="02010609030101010101" charset="-122"/>
                          <a:ea typeface="仿宋_GB2312" panose="02010609030101010101" charset="-122"/>
                          <a:cs typeface="仿宋_GB2312" panose="02010609030101010101" charset="-122"/>
                        </a:rPr>
                        <a:t> </a:t>
                      </a:r>
                      <a:endParaRPr lang="en-US" sz="8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91135">
                <a:tc vMerge="1">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0602905</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企业经营模拟实训</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0.5</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FF0000"/>
                          </a:solidFill>
                          <a:latin typeface="仿宋_GB2312" panose="02010609030101010101" charset="-122"/>
                          <a:ea typeface="仿宋_GB2312" panose="02010609030101010101" charset="-122"/>
                          <a:cs typeface="黑体" panose="02010609060101010101" pitchFamily="49" charset="-122"/>
                        </a:rPr>
                        <a:t>1w</a:t>
                      </a:r>
                      <a:endParaRPr lang="en-US" altLang="en-US" sz="800" b="0">
                        <a:solidFill>
                          <a:srgbClr val="FF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1w</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查</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39395">
                <a:tc vMerge="1">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0602903</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仿宋_GB2312" panose="02010609030101010101" charset="-122"/>
                        </a:rPr>
                        <a:t>Excel在财务管理中的应用A</a:t>
                      </a:r>
                      <a:endParaRPr lang="en-US" altLang="en-US" sz="8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0.5</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FF0000"/>
                          </a:solidFill>
                          <a:latin typeface="仿宋_GB2312" panose="02010609030101010101" charset="-122"/>
                          <a:ea typeface="仿宋_GB2312" panose="02010609030101010101" charset="-122"/>
                          <a:cs typeface="黑体" panose="02010609060101010101" pitchFamily="49" charset="-122"/>
                        </a:rPr>
                        <a:t>1w</a:t>
                      </a:r>
                      <a:endParaRPr lang="en-US" altLang="en-US" sz="800" b="0">
                        <a:solidFill>
                          <a:srgbClr val="FF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1w</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查</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91135">
                <a:tc vMerge="1">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0602904</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纳税申报模拟实训</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1</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FF0000"/>
                          </a:solidFill>
                          <a:latin typeface="仿宋_GB2312" panose="02010609030101010101" charset="-122"/>
                          <a:ea typeface="仿宋_GB2312" panose="02010609030101010101" charset="-122"/>
                          <a:cs typeface="黑体" panose="02010609060101010101" pitchFamily="49" charset="-122"/>
                        </a:rPr>
                        <a:t>2w</a:t>
                      </a:r>
                      <a:endParaRPr lang="en-US" altLang="en-US" sz="800" b="0">
                        <a:solidFill>
                          <a:srgbClr val="FF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2w</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查</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91135">
                <a:tc vMerge="1">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0602914</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财务会计综合实训</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2</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FF0000"/>
                          </a:solidFill>
                          <a:latin typeface="仿宋_GB2312" panose="02010609030101010101" charset="-122"/>
                          <a:ea typeface="仿宋_GB2312" panose="02010609030101010101" charset="-122"/>
                          <a:cs typeface="黑体" panose="02010609060101010101" pitchFamily="49" charset="-122"/>
                        </a:rPr>
                        <a:t>4w</a:t>
                      </a:r>
                      <a:endParaRPr lang="en-US" altLang="en-US" sz="800" b="0">
                        <a:solidFill>
                          <a:srgbClr val="FF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4w</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查</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91135">
                <a:tc vMerge="1">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0602901</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会计制度设计与实务</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1</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FF0000"/>
                          </a:solidFill>
                          <a:latin typeface="仿宋_GB2312" panose="02010609030101010101" charset="-122"/>
                          <a:ea typeface="仿宋_GB2312" panose="02010609030101010101" charset="-122"/>
                          <a:cs typeface="黑体" panose="02010609060101010101" pitchFamily="49" charset="-122"/>
                        </a:rPr>
                        <a:t>2w</a:t>
                      </a:r>
                      <a:endParaRPr lang="en-US" altLang="en-US" sz="800" b="0">
                        <a:solidFill>
                          <a:srgbClr val="FF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2w</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查</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91135">
                <a:tc vMerge="1">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创新创业实践</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1</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FF0000"/>
                          </a:solidFill>
                          <a:latin typeface="仿宋_GB2312" panose="02010609030101010101" charset="-122"/>
                          <a:ea typeface="仿宋_GB2312" panose="02010609030101010101" charset="-122"/>
                          <a:cs typeface="黑体" panose="02010609060101010101" pitchFamily="49" charset="-122"/>
                        </a:rPr>
                        <a:t>2w</a:t>
                      </a:r>
                      <a:endParaRPr lang="en-US" altLang="en-US" sz="800" b="0">
                        <a:solidFill>
                          <a:srgbClr val="FF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2w</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查</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91770">
                <a:tc vMerge="1">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创新创业活动</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1</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FF0000"/>
                          </a:solidFill>
                          <a:latin typeface="仿宋_GB2312" panose="02010609030101010101" charset="-122"/>
                          <a:ea typeface="仿宋_GB2312" panose="02010609030101010101" charset="-122"/>
                          <a:cs typeface="黑体" panose="02010609060101010101" pitchFamily="49" charset="-122"/>
                        </a:rPr>
                        <a:t>2w</a:t>
                      </a:r>
                      <a:endParaRPr lang="en-US" altLang="en-US" sz="800" b="0">
                        <a:solidFill>
                          <a:srgbClr val="FF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2w</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查</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91135">
                <a:tc vMerge="1">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1009071</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社会实践</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1</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FF0000"/>
                          </a:solidFill>
                          <a:latin typeface="仿宋_GB2312" panose="02010609030101010101" charset="-122"/>
                          <a:ea typeface="仿宋_GB2312" panose="02010609030101010101" charset="-122"/>
                          <a:cs typeface="黑体" panose="02010609060101010101" pitchFamily="49" charset="-122"/>
                        </a:rPr>
                        <a:t>2w</a:t>
                      </a:r>
                      <a:endParaRPr lang="en-US" altLang="en-US" sz="800" b="0">
                        <a:solidFill>
                          <a:srgbClr val="FF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0.5w</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0.5w</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0.5w</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0.5w</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查</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91135">
                <a:tc vMerge="1">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专业实习</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1.5</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FF0000"/>
                          </a:solidFill>
                          <a:latin typeface="仿宋_GB2312" panose="02010609030101010101" charset="-122"/>
                          <a:ea typeface="仿宋_GB2312" panose="02010609030101010101" charset="-122"/>
                          <a:cs typeface="黑体" panose="02010609060101010101" pitchFamily="49" charset="-122"/>
                        </a:rPr>
                        <a:t>3w</a:t>
                      </a:r>
                      <a:endParaRPr lang="en-US" altLang="en-US" sz="800" b="0">
                        <a:solidFill>
                          <a:srgbClr val="FF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3w</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查</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3">
                  <a:txBody>
                    <a:bodyPr/>
                    <a:p>
                      <a:pPr indent="0" algn="ctr">
                        <a:buNone/>
                      </a:pPr>
                      <a:r>
                        <a:rPr lang="en-US" sz="800" b="0">
                          <a:solidFill>
                            <a:srgbClr val="000000"/>
                          </a:solidFill>
                          <a:latin typeface="仿宋_GB2312" panose="02010609030101010101" charset="-122"/>
                          <a:ea typeface="仿宋_GB2312" panose="02010609030101010101" charset="-122"/>
                          <a:cs typeface="仿宋_GB2312" panose="02010609030101010101" charset="-122"/>
                        </a:rPr>
                        <a:t> </a:t>
                      </a:r>
                      <a:endParaRPr lang="en-US" sz="800" b="0">
                        <a:solidFill>
                          <a:srgbClr val="000000"/>
                        </a:solidFill>
                        <a:latin typeface="仿宋_GB2312" panose="02010609030101010101" charset="-122"/>
                        <a:ea typeface="仿宋_GB2312" panose="02010609030101010101" charset="-122"/>
                        <a:cs typeface="仿宋_GB2312" panose="02010609030101010101" charset="-122"/>
                      </a:endParaRPr>
                    </a:p>
                    <a:p>
                      <a:pPr indent="0" algn="ctr">
                        <a:buNone/>
                      </a:pPr>
                      <a:r>
                        <a:rPr lang="en-US" sz="800" b="0">
                          <a:solidFill>
                            <a:srgbClr val="000000"/>
                          </a:solidFill>
                          <a:latin typeface="仿宋_GB2312" panose="02010609030101010101" charset="-122"/>
                          <a:ea typeface="仿宋_GB2312" panose="02010609030101010101" charset="-122"/>
                          <a:cs typeface="仿宋_GB2312" panose="02010609030101010101" charset="-122"/>
                          <a:sym typeface="+mn-ea"/>
                        </a:rPr>
                        <a:t>管理与传媒系</a:t>
                      </a:r>
                      <a:endParaRPr lang="en-US" sz="800" b="0">
                        <a:solidFill>
                          <a:srgbClr val="000000"/>
                        </a:solidFill>
                        <a:latin typeface="仿宋_GB2312" panose="02010609030101010101" charset="-122"/>
                        <a:ea typeface="仿宋_GB2312" panose="02010609030101010101" charset="-122"/>
                        <a:cs typeface="仿宋_GB2312" panose="02010609030101010101" charset="-122"/>
                      </a:endParaRPr>
                    </a:p>
                    <a:p>
                      <a:pPr indent="0" algn="ctr">
                        <a:buNone/>
                      </a:pPr>
                      <a:r>
                        <a:rPr lang="en-US" altLang="zh-CN" sz="800" b="0">
                          <a:solidFill>
                            <a:srgbClr val="000000"/>
                          </a:solidFill>
                          <a:latin typeface="仿宋_GB2312" panose="02010609030101010101" charset="-122"/>
                          <a:ea typeface="仿宋_GB2312" panose="02010609030101010101" charset="-122"/>
                          <a:cs typeface="仿宋_GB2312" panose="02010609030101010101" charset="-122"/>
                          <a:sym typeface="+mn-ea"/>
                        </a:rPr>
                        <a:t> </a:t>
                      </a:r>
                      <a:endParaRPr lang="en-US" sz="800" b="0">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7800">
                <a:tc vMerge="1">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1009027</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毕业实习</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2</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FF0000"/>
                          </a:solidFill>
                          <a:latin typeface="仿宋_GB2312" panose="02010609030101010101" charset="-122"/>
                          <a:ea typeface="仿宋_GB2312" panose="02010609030101010101" charset="-122"/>
                          <a:cs typeface="黑体" panose="02010609060101010101" pitchFamily="49" charset="-122"/>
                        </a:rPr>
                        <a:t>4w</a:t>
                      </a:r>
                      <a:endParaRPr lang="en-US" altLang="en-US" sz="800" b="0">
                        <a:solidFill>
                          <a:srgbClr val="FF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4w</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查</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4785">
                <a:tc vMerge="1">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1009032</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毕业设计</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6</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FF0000"/>
                          </a:solidFill>
                          <a:latin typeface="仿宋_GB2312" panose="02010609030101010101" charset="-122"/>
                          <a:ea typeface="仿宋_GB2312" panose="02010609030101010101" charset="-122"/>
                          <a:cs typeface="黑体" panose="02010609060101010101" pitchFamily="49" charset="-122"/>
                        </a:rPr>
                        <a:t>12w</a:t>
                      </a:r>
                      <a:endParaRPr lang="en-US" altLang="en-US" sz="800" b="0">
                        <a:solidFill>
                          <a:srgbClr val="FF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12w</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查</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87020">
                <a:tc>
                  <a:txBody>
                    <a:bodyPr/>
                    <a:p>
                      <a:pPr indent="0" algn="ctr">
                        <a:buNone/>
                      </a:pPr>
                      <a:r>
                        <a:rPr lang="en-US" sz="800" b="0">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0">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algn="ctr">
                        <a:buNone/>
                      </a:pPr>
                      <a:r>
                        <a:rPr lang="en-US" sz="800" b="1">
                          <a:solidFill>
                            <a:srgbClr val="000000"/>
                          </a:solidFill>
                          <a:latin typeface="仿宋_GB2312" panose="02010609030101010101" charset="-122"/>
                          <a:ea typeface="仿宋_GB2312" panose="02010609030101010101" charset="-122"/>
                          <a:cs typeface="黑体" panose="02010609060101010101" pitchFamily="49" charset="-122"/>
                        </a:rPr>
                        <a:t>集中实践环节小计</a:t>
                      </a:r>
                      <a:endParaRPr lang="en-US" altLang="en-US" sz="8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lgn="ctr">
                        <a:buNone/>
                      </a:pPr>
                      <a:r>
                        <a:rPr lang="en-US" sz="800" b="1">
                          <a:solidFill>
                            <a:srgbClr val="000000"/>
                          </a:solidFill>
                          <a:latin typeface="仿宋_GB2312" panose="02010609030101010101" charset="-122"/>
                          <a:ea typeface="仿宋_GB2312" panose="02010609030101010101" charset="-122"/>
                          <a:cs typeface="黑体" panose="02010609060101010101" pitchFamily="49" charset="-122"/>
                        </a:rPr>
                        <a:t>20</a:t>
                      </a:r>
                      <a:endParaRPr lang="en-US" altLang="en-US" sz="8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FF0000"/>
                          </a:solidFill>
                          <a:latin typeface="仿宋_GB2312" panose="02010609030101010101" charset="-122"/>
                          <a:ea typeface="仿宋_GB2312" panose="02010609030101010101" charset="-122"/>
                          <a:cs typeface="黑体" panose="02010609060101010101" pitchFamily="49" charset="-122"/>
                        </a:rPr>
                        <a:t>38w</a:t>
                      </a:r>
                      <a:endParaRPr lang="en-US" altLang="en-US" sz="800" b="1">
                        <a:solidFill>
                          <a:srgbClr val="FF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FF0000"/>
                          </a:solidFill>
                          <a:latin typeface="仿宋_GB2312" panose="02010609030101010101" charset="-122"/>
                          <a:ea typeface="仿宋_GB2312" panose="02010609030101010101" charset="-122"/>
                          <a:cs typeface="黑体" panose="02010609060101010101" pitchFamily="49" charset="-122"/>
                        </a:rPr>
                        <a:t>2w</a:t>
                      </a:r>
                      <a:endParaRPr lang="en-US" altLang="en-US" sz="800" b="1">
                        <a:solidFill>
                          <a:srgbClr val="FF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FF0000"/>
                          </a:solidFill>
                          <a:latin typeface="仿宋_GB2312" panose="02010609030101010101" charset="-122"/>
                          <a:ea typeface="仿宋_GB2312" panose="02010609030101010101" charset="-122"/>
                          <a:cs typeface="黑体" panose="02010609060101010101" pitchFamily="49" charset="-122"/>
                        </a:rPr>
                        <a:t>1.5w</a:t>
                      </a:r>
                      <a:endParaRPr lang="en-US" altLang="en-US" sz="800" b="1">
                        <a:solidFill>
                          <a:srgbClr val="FF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FF0000"/>
                          </a:solidFill>
                          <a:latin typeface="仿宋_GB2312" panose="02010609030101010101" charset="-122"/>
                          <a:ea typeface="仿宋_GB2312" panose="02010609030101010101" charset="-122"/>
                          <a:cs typeface="黑体" panose="02010609060101010101" pitchFamily="49" charset="-122"/>
                        </a:rPr>
                        <a:t>1.5w</a:t>
                      </a:r>
                      <a:endParaRPr lang="en-US" altLang="en-US" sz="800" b="1">
                        <a:solidFill>
                          <a:srgbClr val="FF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FF0000"/>
                          </a:solidFill>
                          <a:latin typeface="仿宋_GB2312" panose="02010609030101010101" charset="-122"/>
                          <a:ea typeface="仿宋_GB2312" panose="02010609030101010101" charset="-122"/>
                          <a:cs typeface="黑体" panose="02010609060101010101" pitchFamily="49" charset="-122"/>
                        </a:rPr>
                        <a:t> </a:t>
                      </a:r>
                      <a:endParaRPr lang="en-US" altLang="en-US" sz="800" b="1">
                        <a:solidFill>
                          <a:srgbClr val="FF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FF0000"/>
                          </a:solidFill>
                          <a:latin typeface="仿宋_GB2312" panose="02010609030101010101" charset="-122"/>
                          <a:ea typeface="仿宋_GB2312" panose="02010609030101010101" charset="-122"/>
                          <a:cs typeface="黑体" panose="02010609060101010101" pitchFamily="49" charset="-122"/>
                        </a:rPr>
                        <a:t>0.5w</a:t>
                      </a:r>
                      <a:endParaRPr lang="en-US" altLang="en-US" sz="800" b="1">
                        <a:solidFill>
                          <a:srgbClr val="FF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FF0000"/>
                          </a:solidFill>
                          <a:latin typeface="仿宋_GB2312" panose="02010609030101010101" charset="-122"/>
                          <a:ea typeface="仿宋_GB2312" panose="02010609030101010101" charset="-122"/>
                          <a:cs typeface="黑体" panose="02010609060101010101" pitchFamily="49" charset="-122"/>
                        </a:rPr>
                        <a:t> </a:t>
                      </a:r>
                      <a:endParaRPr lang="en-US" altLang="en-US" sz="800" b="1">
                        <a:solidFill>
                          <a:srgbClr val="FF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FF0000"/>
                          </a:solidFill>
                          <a:latin typeface="仿宋_GB2312" panose="02010609030101010101" charset="-122"/>
                          <a:ea typeface="仿宋_GB2312" panose="02010609030101010101" charset="-122"/>
                          <a:cs typeface="黑体" panose="02010609060101010101" pitchFamily="49" charset="-122"/>
                        </a:rPr>
                        <a:t>16.5w</a:t>
                      </a:r>
                      <a:endParaRPr lang="en-US" altLang="en-US" sz="800" b="1">
                        <a:solidFill>
                          <a:srgbClr val="FF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FF0000"/>
                          </a:solidFill>
                          <a:latin typeface="仿宋_GB2312" panose="02010609030101010101" charset="-122"/>
                          <a:ea typeface="仿宋_GB2312" panose="02010609030101010101" charset="-122"/>
                          <a:cs typeface="黑体" panose="02010609060101010101" pitchFamily="49" charset="-122"/>
                        </a:rPr>
                        <a:t>16w</a:t>
                      </a:r>
                      <a:endParaRPr lang="en-US" altLang="en-US" sz="800" b="1">
                        <a:solidFill>
                          <a:srgbClr val="FF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82270">
                <a:tc gridSpan="3">
                  <a:txBody>
                    <a:bodyPr/>
                    <a:p>
                      <a:pPr indent="0" algn="ctr">
                        <a:buNone/>
                      </a:pPr>
                      <a:r>
                        <a:rPr lang="en-US" sz="800" b="1">
                          <a:solidFill>
                            <a:srgbClr val="000000"/>
                          </a:solidFill>
                          <a:latin typeface="仿宋_GB2312" panose="02010609030101010101" charset="-122"/>
                          <a:ea typeface="仿宋_GB2312" panose="02010609030101010101" charset="-122"/>
                          <a:cs typeface="仿宋_GB2312" panose="02010609030101010101" charset="-122"/>
                        </a:rPr>
                        <a:t>总 计</a:t>
                      </a:r>
                      <a:endParaRPr lang="en-US" altLang="en-US" sz="800" b="1">
                        <a:solidFill>
                          <a:srgbClr val="000000"/>
                        </a:solidFill>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lgn="ctr">
                        <a:buNone/>
                      </a:pPr>
                      <a:r>
                        <a:rPr lang="en-US" sz="800" b="1">
                          <a:solidFill>
                            <a:srgbClr val="000000"/>
                          </a:solidFill>
                          <a:latin typeface="仿宋_GB2312" panose="02010609030101010101" charset="-122"/>
                          <a:ea typeface="仿宋_GB2312" panose="02010609030101010101" charset="-122"/>
                          <a:cs typeface="黑体" panose="02010609060101010101" pitchFamily="49" charset="-122"/>
                        </a:rPr>
                        <a:t>163</a:t>
                      </a:r>
                      <a:endParaRPr lang="en-US" altLang="en-US" sz="8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000000"/>
                          </a:solidFill>
                          <a:latin typeface="仿宋_GB2312" panose="02010609030101010101" charset="-122"/>
                          <a:ea typeface="仿宋_GB2312" panose="02010609030101010101" charset="-122"/>
                          <a:cs typeface="黑体" panose="02010609060101010101" pitchFamily="49" charset="-122"/>
                        </a:rPr>
                        <a:t>2230</a:t>
                      </a:r>
                      <a:endParaRPr lang="en-US" altLang="en-US" sz="8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000000"/>
                          </a:solidFill>
                          <a:latin typeface="仿宋_GB2312" panose="02010609030101010101" charset="-122"/>
                          <a:ea typeface="仿宋_GB2312" panose="02010609030101010101" charset="-122"/>
                          <a:cs typeface="黑体" panose="02010609060101010101" pitchFamily="49" charset="-122"/>
                        </a:rPr>
                        <a:t>1726</a:t>
                      </a:r>
                      <a:endParaRPr lang="en-US" altLang="en-US" sz="8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000000"/>
                          </a:solidFill>
                          <a:latin typeface="仿宋_GB2312" panose="02010609030101010101" charset="-122"/>
                          <a:ea typeface="仿宋_GB2312" panose="02010609030101010101" charset="-122"/>
                          <a:cs typeface="黑体" panose="02010609060101010101" pitchFamily="49" charset="-122"/>
                        </a:rPr>
                        <a:t>504</a:t>
                      </a:r>
                      <a:endParaRPr lang="en-US" altLang="en-US" sz="8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000000"/>
                          </a:solidFill>
                          <a:latin typeface="仿宋_GB2312" panose="02010609030101010101" charset="-122"/>
                          <a:ea typeface="仿宋_GB2312" panose="02010609030101010101" charset="-122"/>
                          <a:cs typeface="黑体" panose="02010609060101010101" pitchFamily="49" charset="-122"/>
                        </a:rPr>
                        <a:t>22</a:t>
                      </a:r>
                      <a:endParaRPr lang="en-US" altLang="en-US" sz="8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000000"/>
                          </a:solidFill>
                          <a:latin typeface="仿宋_GB2312" panose="02010609030101010101" charset="-122"/>
                          <a:ea typeface="仿宋_GB2312" panose="02010609030101010101" charset="-122"/>
                          <a:cs typeface="黑体" panose="02010609060101010101" pitchFamily="49" charset="-122"/>
                        </a:rPr>
                        <a:t>24.5</a:t>
                      </a:r>
                      <a:endParaRPr lang="en-US" altLang="en-US" sz="8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000000"/>
                          </a:solidFill>
                          <a:latin typeface="仿宋_GB2312" panose="02010609030101010101" charset="-122"/>
                          <a:ea typeface="仿宋_GB2312" panose="02010609030101010101" charset="-122"/>
                          <a:cs typeface="黑体" panose="02010609060101010101" pitchFamily="49" charset="-122"/>
                        </a:rPr>
                        <a:t>24</a:t>
                      </a:r>
                      <a:endParaRPr lang="en-US" altLang="en-US" sz="8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000000"/>
                          </a:solidFill>
                          <a:latin typeface="仿宋_GB2312" panose="02010609030101010101" charset="-122"/>
                          <a:ea typeface="仿宋_GB2312" panose="02010609030101010101" charset="-122"/>
                          <a:cs typeface="黑体" panose="02010609060101010101" pitchFamily="49" charset="-122"/>
                        </a:rPr>
                        <a:t>23.5</a:t>
                      </a:r>
                      <a:endParaRPr lang="en-US" altLang="en-US" sz="8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000000"/>
                          </a:solidFill>
                          <a:latin typeface="仿宋_GB2312" panose="02010609030101010101" charset="-122"/>
                          <a:ea typeface="仿宋_GB2312" panose="02010609030101010101" charset="-122"/>
                          <a:cs typeface="黑体" panose="02010609060101010101" pitchFamily="49" charset="-122"/>
                        </a:rPr>
                        <a:t>23.5</a:t>
                      </a:r>
                      <a:endParaRPr lang="en-US" altLang="en-US" sz="8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000000"/>
                          </a:solidFill>
                          <a:latin typeface="仿宋_GB2312" panose="02010609030101010101" charset="-122"/>
                          <a:ea typeface="仿宋_GB2312" panose="02010609030101010101" charset="-122"/>
                          <a:cs typeface="黑体" panose="02010609060101010101" pitchFamily="49" charset="-122"/>
                        </a:rPr>
                        <a:t>18</a:t>
                      </a:r>
                      <a:endParaRPr lang="en-US" altLang="en-US" sz="8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000000"/>
                          </a:solidFill>
                          <a:latin typeface="仿宋_GB2312" panose="02010609030101010101" charset="-122"/>
                          <a:ea typeface="仿宋_GB2312" panose="02010609030101010101" charset="-122"/>
                          <a:cs typeface="黑体" panose="02010609060101010101" pitchFamily="49" charset="-122"/>
                        </a:rPr>
                        <a:t>18.5</a:t>
                      </a:r>
                      <a:endParaRPr lang="en-US" altLang="en-US" sz="8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solidFill>
                            <a:srgbClr val="000000"/>
                          </a:solidFill>
                          <a:latin typeface="仿宋_GB2312" panose="02010609030101010101" charset="-122"/>
                          <a:ea typeface="仿宋_GB2312" panose="02010609030101010101" charset="-122"/>
                          <a:cs typeface="黑体" panose="02010609060101010101" pitchFamily="49" charset="-122"/>
                        </a:rPr>
                        <a:t> </a:t>
                      </a:r>
                      <a:endParaRPr lang="en-US" altLang="en-US" sz="8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800" b="1">
                        <a:solidFill>
                          <a:srgbClr val="000000"/>
                        </a:solidFill>
                        <a:latin typeface="仿宋_GB2312" panose="02010609030101010101" charset="-122"/>
                        <a:ea typeface="仿宋_GB2312" panose="02010609030101010101" charset="-122"/>
                        <a:cs typeface="黑体" panose="02010609060101010101" pitchFamily="49"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教学大纲设计</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1" name="文本框 17"/>
          <p:cNvSpPr txBox="1">
            <a:spLocks noChangeArrowheads="1"/>
          </p:cNvSpPr>
          <p:nvPr/>
        </p:nvSpPr>
        <p:spPr bwMode="auto">
          <a:xfrm>
            <a:off x="2052320" y="790575"/>
            <a:ext cx="310515" cy="570230"/>
          </a:xfrm>
          <a:prstGeom prst="rect">
            <a:avLst/>
          </a:prstGeom>
          <a:noFill/>
          <a:ln>
            <a:noFill/>
          </a:ln>
        </p:spPr>
        <p:txBody>
          <a:bodyPr wrap="non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lang="zh-CN" altLang="en-US" sz="3200" b="1" dirty="0" smtClean="0">
              <a:solidFill>
                <a:srgbClr val="FF0000"/>
              </a:solidFill>
              <a:latin typeface="+mj-ea"/>
              <a:ea typeface="+mj-ea"/>
            </a:endParaRPr>
          </a:p>
        </p:txBody>
      </p: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100" name="文本框 99"/>
          <p:cNvSpPr txBox="1"/>
          <p:nvPr/>
        </p:nvSpPr>
        <p:spPr>
          <a:xfrm>
            <a:off x="2032000" y="542290"/>
            <a:ext cx="5080000" cy="645160"/>
          </a:xfrm>
          <a:prstGeom prst="rect">
            <a:avLst/>
          </a:prstGeom>
          <a:noFill/>
          <a:ln w="9525">
            <a:noFill/>
          </a:ln>
        </p:spPr>
        <p:txBody>
          <a:bodyPr>
            <a:spAutoFit/>
          </a:bodyPr>
          <a:p>
            <a:pPr indent="356870"/>
            <a:r>
              <a:rPr lang="zh-CN" sz="2000" b="1">
                <a:ea typeface="宋体" panose="02010600030101010101" pitchFamily="2" charset="-122"/>
              </a:rPr>
              <a:t>五、课程目标与教学内容支撑关系</a:t>
            </a:r>
            <a:endParaRPr lang="zh-CN" sz="2000" b="1">
              <a:ea typeface="宋体" panose="02010600030101010101" pitchFamily="2" charset="-122"/>
            </a:endParaRPr>
          </a:p>
          <a:p>
            <a:pPr indent="356870"/>
            <a:r>
              <a:rPr lang="zh-CN" altLang="en-US" sz="1600" b="1">
                <a:ea typeface="宋体" panose="02010600030101010101" pitchFamily="2" charset="-122"/>
              </a:rPr>
              <a:t>1.课程目标与理论教学支撑关系</a:t>
            </a:r>
            <a:endParaRPr lang="zh-CN" altLang="en-US" sz="1600" b="1">
              <a:ea typeface="宋体" panose="02010600030101010101" pitchFamily="2" charset="-122"/>
            </a:endParaRPr>
          </a:p>
        </p:txBody>
      </p:sp>
      <p:graphicFrame>
        <p:nvGraphicFramePr>
          <p:cNvPr id="2" name="表格 1"/>
          <p:cNvGraphicFramePr/>
          <p:nvPr>
            <p:custDataLst>
              <p:tags r:id="rId5"/>
            </p:custDataLst>
          </p:nvPr>
        </p:nvGraphicFramePr>
        <p:xfrm>
          <a:off x="1854835" y="1197610"/>
          <a:ext cx="6946900" cy="3017520"/>
        </p:xfrm>
        <a:graphic>
          <a:graphicData uri="http://schemas.openxmlformats.org/drawingml/2006/table">
            <a:tbl>
              <a:tblPr/>
              <a:tblGrid>
                <a:gridCol w="307340"/>
                <a:gridCol w="3161665"/>
                <a:gridCol w="353060"/>
                <a:gridCol w="1593850"/>
                <a:gridCol w="889635"/>
                <a:gridCol w="641350"/>
              </a:tblGrid>
              <a:tr h="254000">
                <a:tc>
                  <a:txBody>
                    <a:bodyPr/>
                    <a:p>
                      <a:pPr indent="0" algn="ctr">
                        <a:buNone/>
                      </a:pPr>
                      <a:r>
                        <a:rPr lang="en-US" sz="1800" b="0">
                          <a:latin typeface="仿宋_GB2312" panose="02010609030101010101" charset="-122"/>
                          <a:ea typeface="仿宋_GB2312" panose="02010609030101010101" charset="-122"/>
                          <a:cs typeface="仿宋_GB2312" panose="02010609030101010101" charset="-122"/>
                        </a:rPr>
                        <a:t>序号</a:t>
                      </a: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800" b="0">
                          <a:latin typeface="仿宋_GB2312" panose="02010609030101010101" charset="-122"/>
                          <a:ea typeface="仿宋_GB2312" panose="02010609030101010101" charset="-122"/>
                          <a:cs typeface="仿宋_GB2312" panose="02010609030101010101" charset="-122"/>
                        </a:rPr>
                        <a:t>知识点</a:t>
                      </a: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800" b="0">
                          <a:latin typeface="仿宋_GB2312" panose="02010609030101010101" charset="-122"/>
                          <a:ea typeface="仿宋_GB2312" panose="02010609030101010101" charset="-122"/>
                          <a:cs typeface="仿宋_GB2312" panose="02010609030101010101" charset="-122"/>
                        </a:rPr>
                        <a:t>学</a:t>
                      </a:r>
                      <a:endParaRPr lang="en-US" sz="1800" b="0">
                        <a:latin typeface="仿宋_GB2312" panose="02010609030101010101" charset="-122"/>
                        <a:ea typeface="仿宋_GB2312" panose="02010609030101010101" charset="-122"/>
                        <a:cs typeface="仿宋_GB2312" panose="02010609030101010101" charset="-122"/>
                      </a:endParaRPr>
                    </a:p>
                    <a:p>
                      <a:pPr indent="0" algn="ctr">
                        <a:buNone/>
                      </a:pPr>
                      <a:r>
                        <a:rPr lang="en-US" sz="1800" b="0">
                          <a:latin typeface="仿宋_GB2312" panose="02010609030101010101" charset="-122"/>
                          <a:ea typeface="仿宋_GB2312" panose="02010609030101010101" charset="-122"/>
                          <a:cs typeface="仿宋_GB2312" panose="02010609030101010101" charset="-122"/>
                        </a:rPr>
                        <a:t>时</a:t>
                      </a: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800" b="0">
                          <a:latin typeface="仿宋_GB2312" panose="02010609030101010101" charset="-122"/>
                          <a:ea typeface="仿宋_GB2312" panose="02010609030101010101" charset="-122"/>
                          <a:cs typeface="仿宋_GB2312" panose="02010609030101010101" charset="-122"/>
                        </a:rPr>
                        <a:t>学习产出</a:t>
                      </a: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800" b="0">
                          <a:latin typeface="仿宋_GB2312" panose="02010609030101010101" charset="-122"/>
                          <a:ea typeface="仿宋_GB2312" panose="02010609030101010101" charset="-122"/>
                          <a:cs typeface="仿宋_GB2312" panose="02010609030101010101" charset="-122"/>
                        </a:rPr>
                        <a:t>教学</a:t>
                      </a:r>
                      <a:endParaRPr lang="en-US" sz="1800" b="0">
                        <a:latin typeface="仿宋_GB2312" panose="02010609030101010101" charset="-122"/>
                        <a:ea typeface="仿宋_GB2312" panose="02010609030101010101" charset="-122"/>
                        <a:cs typeface="仿宋_GB2312" panose="02010609030101010101" charset="-122"/>
                      </a:endParaRPr>
                    </a:p>
                    <a:p>
                      <a:pPr indent="0" algn="ctr">
                        <a:buNone/>
                      </a:pPr>
                      <a:r>
                        <a:rPr lang="en-US" sz="1800" b="0">
                          <a:latin typeface="仿宋_GB2312" panose="02010609030101010101" charset="-122"/>
                          <a:ea typeface="仿宋_GB2312" panose="02010609030101010101" charset="-122"/>
                          <a:cs typeface="仿宋_GB2312" panose="02010609030101010101" charset="-122"/>
                        </a:rPr>
                        <a:t>方法</a:t>
                      </a: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800" b="0">
                          <a:latin typeface="仿宋_GB2312" panose="02010609030101010101" charset="-122"/>
                          <a:ea typeface="仿宋_GB2312" panose="02010609030101010101" charset="-122"/>
                          <a:cs typeface="仿宋_GB2312" panose="02010609030101010101" charset="-122"/>
                        </a:rPr>
                        <a:t>课程目标</a:t>
                      </a: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198245">
                <a:tc>
                  <a:txBody>
                    <a:bodyPr/>
                    <a:p>
                      <a:pPr indent="0" algn="ctr">
                        <a:buNone/>
                      </a:pPr>
                      <a:r>
                        <a:rPr lang="en-US" sz="1800" b="0">
                          <a:latin typeface="仿宋_GB2312" panose="02010609030101010101" charset="-122"/>
                          <a:ea typeface="仿宋_GB2312" panose="02010609030101010101" charset="-122"/>
                          <a:cs typeface="仿宋_GB2312" panose="02010609030101010101" charset="-122"/>
                        </a:rPr>
                        <a:t>1</a:t>
                      </a: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800" b="0">
                          <a:latin typeface="仿宋_GB2312" panose="02010609030101010101" charset="-122"/>
                          <a:ea typeface="仿宋_GB2312" panose="02010609030101010101" charset="-122"/>
                          <a:cs typeface="仿宋_GB2312" panose="02010609030101010101" charset="-122"/>
                        </a:rPr>
                        <a:t>知识单元一：</a:t>
                      </a:r>
                      <a:endParaRPr lang="en-US" sz="1800" b="0">
                        <a:latin typeface="仿宋_GB2312" panose="02010609030101010101" charset="-122"/>
                        <a:ea typeface="仿宋_GB2312" panose="02010609030101010101" charset="-122"/>
                        <a:cs typeface="仿宋_GB2312" panose="02010609030101010101" charset="-122"/>
                      </a:endParaRPr>
                    </a:p>
                    <a:p>
                      <a:pPr indent="0">
                        <a:buNone/>
                      </a:pPr>
                      <a:r>
                        <a:rPr lang="en-US" sz="1800" b="0">
                          <a:latin typeface="仿宋_GB2312" panose="02010609030101010101" charset="-122"/>
                          <a:ea typeface="仿宋_GB2312" panose="02010609030101010101" charset="-122"/>
                          <a:cs typeface="仿宋_GB2312" panose="02010609030101010101" charset="-122"/>
                        </a:rPr>
                        <a:t>知识点：</a:t>
                      </a:r>
                      <a:endParaRPr lang="en-US" sz="1800" b="0">
                        <a:latin typeface="仿宋_GB2312" panose="02010609030101010101" charset="-122"/>
                        <a:ea typeface="仿宋_GB2312" panose="02010609030101010101" charset="-122"/>
                        <a:cs typeface="仿宋_GB2312" panose="02010609030101010101" charset="-122"/>
                      </a:endParaRPr>
                    </a:p>
                    <a:p>
                      <a:pPr indent="0">
                        <a:buNone/>
                      </a:pPr>
                      <a:r>
                        <a:rPr lang="en-US" sz="1800" b="0">
                          <a:latin typeface="仿宋_GB2312" panose="02010609030101010101" charset="-122"/>
                          <a:ea typeface="仿宋_GB2312" panose="02010609030101010101" charset="-122"/>
                          <a:cs typeface="仿宋_GB2312" panose="02010609030101010101" charset="-122"/>
                        </a:rPr>
                        <a:t>1.</a:t>
                      </a:r>
                      <a:endParaRPr lang="en-US" sz="1800" b="0">
                        <a:latin typeface="仿宋_GB2312" panose="02010609030101010101" charset="-122"/>
                        <a:ea typeface="仿宋_GB2312" panose="02010609030101010101" charset="-122"/>
                        <a:cs typeface="仿宋_GB2312" panose="02010609030101010101" charset="-122"/>
                      </a:endParaRPr>
                    </a:p>
                    <a:p>
                      <a:pPr indent="0">
                        <a:buNone/>
                      </a:pPr>
                      <a:r>
                        <a:rPr lang="en-US" sz="1800" b="0">
                          <a:latin typeface="仿宋_GB2312" panose="02010609030101010101" charset="-122"/>
                          <a:ea typeface="仿宋_GB2312" panose="02010609030101010101" charset="-122"/>
                          <a:cs typeface="仿宋_GB2312" panose="02010609030101010101" charset="-122"/>
                        </a:rPr>
                        <a:t>2.... ...</a:t>
                      </a:r>
                      <a:endParaRPr lang="en-US" sz="1800" b="0">
                        <a:latin typeface="仿宋_GB2312" panose="02010609030101010101" charset="-122"/>
                        <a:ea typeface="仿宋_GB2312" panose="02010609030101010101" charset="-122"/>
                        <a:cs typeface="仿宋_GB2312" panose="02010609030101010101" charset="-122"/>
                      </a:endParaRPr>
                    </a:p>
                    <a:p>
                      <a:pPr indent="0">
                        <a:buNone/>
                      </a:pPr>
                      <a:r>
                        <a:rPr lang="en-US" sz="1800" b="0">
                          <a:latin typeface="仿宋_GB2312" panose="02010609030101010101" charset="-122"/>
                          <a:ea typeface="仿宋_GB2312" panose="02010609030101010101" charset="-122"/>
                          <a:cs typeface="仿宋_GB2312" panose="02010609030101010101" charset="-122"/>
                        </a:rPr>
                        <a:t>重点：</a:t>
                      </a:r>
                      <a:endParaRPr lang="en-US" sz="1800" b="0">
                        <a:latin typeface="仿宋_GB2312" panose="02010609030101010101" charset="-122"/>
                        <a:ea typeface="仿宋_GB2312" panose="02010609030101010101" charset="-122"/>
                        <a:cs typeface="仿宋_GB2312" panose="02010609030101010101" charset="-122"/>
                      </a:endParaRPr>
                    </a:p>
                    <a:p>
                      <a:pPr indent="0">
                        <a:buNone/>
                      </a:pPr>
                      <a:r>
                        <a:rPr lang="en-US" sz="1800" b="0">
                          <a:latin typeface="仿宋_GB2312" panose="02010609030101010101" charset="-122"/>
                          <a:ea typeface="仿宋_GB2312" panose="02010609030101010101" charset="-122"/>
                          <a:cs typeface="仿宋_GB2312" panose="02010609030101010101" charset="-122"/>
                        </a:rPr>
                        <a:t>难点：</a:t>
                      </a:r>
                      <a:endParaRPr lang="en-US" sz="1800" b="0">
                        <a:latin typeface="仿宋_GB2312" panose="02010609030101010101" charset="-122"/>
                        <a:ea typeface="仿宋_GB2312" panose="02010609030101010101" charset="-122"/>
                        <a:cs typeface="仿宋_GB2312" panose="02010609030101010101" charset="-122"/>
                      </a:endParaRPr>
                    </a:p>
                    <a:p>
                      <a:pPr indent="0">
                        <a:buNone/>
                      </a:pPr>
                      <a:r>
                        <a:rPr lang="en-US" sz="1800" b="0">
                          <a:latin typeface="仿宋_GB2312" panose="02010609030101010101" charset="-122"/>
                          <a:ea typeface="仿宋_GB2312" panose="02010609030101010101" charset="-122"/>
                          <a:cs typeface="仿宋_GB2312" panose="02010609030101010101" charset="-122"/>
                        </a:rPr>
                        <a:t>课程思政：（内容）</a:t>
                      </a: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800" b="0">
                          <a:latin typeface="仿宋_GB2312" panose="02010609030101010101" charset="-122"/>
                          <a:ea typeface="仿宋_GB2312" panose="02010609030101010101" charset="-122"/>
                          <a:cs typeface="仿宋_GB2312" panose="02010609030101010101" charset="-122"/>
                        </a:rPr>
                        <a:t> </a:t>
                      </a: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1.</a:t>
                      </a:r>
                      <a:endParaRPr lang="en-US" sz="1800" b="0">
                        <a:latin typeface="宋体" panose="02010600030101010101" pitchFamily="2" charset="-122"/>
                        <a:ea typeface="宋体" panose="02010600030101010101" pitchFamily="2" charset="-122"/>
                        <a:cs typeface="宋体" panose="02010600030101010101" pitchFamily="2" charset="-122"/>
                      </a:endParaRPr>
                    </a:p>
                    <a:p>
                      <a:pPr indent="0">
                        <a:buNone/>
                      </a:pPr>
                      <a:r>
                        <a:rPr lang="en-US" sz="1800" b="0">
                          <a:latin typeface="宋体" panose="02010600030101010101" pitchFamily="2" charset="-122"/>
                          <a:ea typeface="宋体" panose="02010600030101010101" pitchFamily="2" charset="-122"/>
                          <a:cs typeface="宋体" panose="02010600030101010101" pitchFamily="2" charset="-122"/>
                        </a:rPr>
                        <a:t>2.</a:t>
                      </a:r>
                      <a:endParaRPr lang="en-US" sz="1800" b="0">
                        <a:latin typeface="宋体" panose="02010600030101010101" pitchFamily="2" charset="-122"/>
                        <a:ea typeface="宋体" panose="02010600030101010101" pitchFamily="2" charset="-122"/>
                        <a:cs typeface="宋体" panose="02010600030101010101" pitchFamily="2" charset="-122"/>
                      </a:endParaRPr>
                    </a:p>
                    <a:p>
                      <a:pPr indent="0">
                        <a:buNone/>
                      </a:pPr>
                      <a:r>
                        <a:rPr lang="en-US" sz="1800" b="0">
                          <a:latin typeface="仿宋_GB2312" panose="02010609030101010101" charset="-122"/>
                          <a:ea typeface="仿宋_GB2312" panose="02010609030101010101" charset="-122"/>
                          <a:cs typeface="仿宋_GB2312" panose="02010609030101010101" charset="-122"/>
                        </a:rPr>
                        <a:t>... ...</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800" b="0">
                          <a:latin typeface="仿宋_GB2312" panose="02010609030101010101" charset="-122"/>
                          <a:ea typeface="仿宋_GB2312" panose="02010609030101010101" charset="-122"/>
                          <a:cs typeface="仿宋_GB2312" panose="02010609030101010101" charset="-122"/>
                        </a:rPr>
                        <a:t> </a:t>
                      </a: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800">
                          <a:latin typeface="仿宋_GB2312" panose="02010609030101010101" charset="-122"/>
                          <a:ea typeface="仿宋_GB2312" panose="02010609030101010101" charset="-122"/>
                          <a:cs typeface="仿宋_GB2312" panose="02010609030101010101" charset="-122"/>
                          <a:sym typeface="+mn-ea"/>
                        </a:rPr>
                        <a:t>（1）（2）（3）（4）（5）（6）</a:t>
                      </a: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74320">
                <a:tc>
                  <a:txBody>
                    <a:bodyPr/>
                    <a:p>
                      <a:pPr indent="0" algn="ctr">
                        <a:buNone/>
                      </a:pPr>
                      <a:r>
                        <a:rPr lang="en-US" sz="1800" b="0">
                          <a:latin typeface="仿宋_GB2312" panose="02010609030101010101" charset="-122"/>
                          <a:ea typeface="仿宋_GB2312" panose="02010609030101010101" charset="-122"/>
                          <a:cs typeface="仿宋_GB2312" panose="02010609030101010101" charset="-122"/>
                        </a:rPr>
                        <a:t>2</a:t>
                      </a: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800" b="0">
                          <a:latin typeface="仿宋_GB2312" panose="02010609030101010101" charset="-122"/>
                          <a:ea typeface="仿宋_GB2312" panose="02010609030101010101" charset="-122"/>
                          <a:cs typeface="仿宋_GB2312" panose="02010609030101010101" charset="-122"/>
                        </a:rPr>
                        <a:t>知识单元二：</a:t>
                      </a: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800" b="0">
                          <a:latin typeface="仿宋_GB2312" panose="02010609030101010101" charset="-122"/>
                          <a:ea typeface="仿宋_GB2312" panose="02010609030101010101" charset="-122"/>
                          <a:cs typeface="仿宋_GB2312" panose="02010609030101010101" charset="-122"/>
                        </a:rPr>
                        <a:t> </a:t>
                      </a: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800" b="0">
                          <a:latin typeface="仿宋_GB2312" panose="02010609030101010101" charset="-122"/>
                          <a:ea typeface="仿宋_GB2312" panose="02010609030101010101" charset="-122"/>
                          <a:cs typeface="仿宋_GB2312" panose="02010609030101010101" charset="-122"/>
                        </a:rPr>
                        <a:t> </a:t>
                      </a: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800" b="0">
                          <a:latin typeface="仿宋_GB2312" panose="02010609030101010101" charset="-122"/>
                          <a:ea typeface="仿宋_GB2312" panose="02010609030101010101" charset="-122"/>
                          <a:cs typeface="仿宋_GB2312" panose="02010609030101010101" charset="-122"/>
                        </a:rPr>
                        <a:t> </a:t>
                      </a: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90500">
                <a:tc>
                  <a:txBody>
                    <a:bodyPr/>
                    <a:p>
                      <a:pPr indent="0" algn="ctr">
                        <a:buNone/>
                      </a:pPr>
                      <a:r>
                        <a:rPr lang="en-US" sz="1800" b="0">
                          <a:latin typeface="仿宋_GB2312" panose="02010609030101010101" charset="-122"/>
                          <a:ea typeface="仿宋_GB2312" panose="02010609030101010101" charset="-122"/>
                          <a:cs typeface="仿宋_GB2312" panose="02010609030101010101" charset="-122"/>
                        </a:rPr>
                        <a:t>3</a:t>
                      </a: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800" b="0">
                          <a:latin typeface="仿宋_GB2312" panose="02010609030101010101" charset="-122"/>
                          <a:ea typeface="仿宋_GB2312" panose="02010609030101010101" charset="-122"/>
                          <a:cs typeface="仿宋_GB2312" panose="02010609030101010101" charset="-122"/>
                        </a:rPr>
                        <a:t> </a:t>
                      </a: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800" b="0">
                          <a:latin typeface="仿宋_GB2312" panose="02010609030101010101" charset="-122"/>
                          <a:ea typeface="仿宋_GB2312" panose="02010609030101010101" charset="-122"/>
                          <a:cs typeface="仿宋_GB2312" panose="02010609030101010101" charset="-122"/>
                        </a:rPr>
                        <a:t> </a:t>
                      </a: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800" b="0">
                          <a:latin typeface="仿宋_GB2312" panose="02010609030101010101" charset="-122"/>
                          <a:ea typeface="仿宋_GB2312" panose="02010609030101010101" charset="-122"/>
                          <a:cs typeface="仿宋_GB2312" panose="02010609030101010101" charset="-122"/>
                        </a:rPr>
                        <a:t> </a:t>
                      </a: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800" b="0">
                          <a:latin typeface="仿宋_GB2312" panose="02010609030101010101" charset="-122"/>
                          <a:ea typeface="仿宋_GB2312" panose="02010609030101010101" charset="-122"/>
                          <a:cs typeface="仿宋_GB2312" panose="02010609030101010101" charset="-122"/>
                        </a:rPr>
                        <a:t> </a:t>
                      </a: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800" b="0">
                          <a:latin typeface="仿宋_GB2312" panose="02010609030101010101" charset="-122"/>
                          <a:ea typeface="仿宋_GB2312" panose="02010609030101010101" charset="-122"/>
                          <a:cs typeface="仿宋_GB2312" panose="02010609030101010101" charset="-122"/>
                        </a:rPr>
                        <a:t> </a:t>
                      </a:r>
                      <a:endParaRPr lang="en-US" altLang="en-US" sz="18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grpSp>
        <p:nvGrpSpPr>
          <p:cNvPr id="22" name="组合 21"/>
          <p:cNvGrpSpPr/>
          <p:nvPr/>
        </p:nvGrpSpPr>
        <p:grpSpPr>
          <a:xfrm>
            <a:off x="2502535" y="2102485"/>
            <a:ext cx="2791460" cy="1699895"/>
            <a:chOff x="3941" y="3311"/>
            <a:chExt cx="4396" cy="2677"/>
          </a:xfrm>
        </p:grpSpPr>
        <p:sp>
          <p:nvSpPr>
            <p:cNvPr id="7" name="AutoShape 29"/>
            <p:cNvSpPr>
              <a:spLocks noChangeArrowheads="1"/>
            </p:cNvSpPr>
            <p:nvPr/>
          </p:nvSpPr>
          <p:spPr bwMode="auto">
            <a:xfrm>
              <a:off x="3941" y="3311"/>
              <a:ext cx="4364" cy="2238"/>
            </a:xfrm>
            <a:prstGeom prst="wedgeRoundRectCallout">
              <a:avLst>
                <a:gd name="adj1" fmla="val -44091"/>
                <a:gd name="adj2" fmla="val -57919"/>
                <a:gd name="adj3" fmla="val 16667"/>
              </a:avLst>
            </a:prstGeom>
            <a:solidFill>
              <a:schemeClr val="accent5">
                <a:lumMod val="20000"/>
                <a:lumOff val="80000"/>
              </a:schemeClr>
            </a:solidFill>
            <a:ln w="28575" algn="ctr">
              <a:solidFill>
                <a:schemeClr val="accent2"/>
              </a:solidFill>
              <a:miter lim="800000"/>
            </a:ln>
          </p:spPr>
          <p:txBody>
            <a:bodyPr lIns="0" rIns="0" anchor="ct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spcBef>
                  <a:spcPct val="0"/>
                </a:spcBef>
                <a:buClrTx/>
                <a:buFont typeface="Arial" panose="020B0604020202020204" pitchFamily="34" charset="0"/>
                <a:buNone/>
              </a:pPr>
              <a:endParaRPr lang="zh-CN" altLang="zh-CN" sz="2400" b="0" u="none">
                <a:latin typeface="Arial" panose="020B0604020202020204" pitchFamily="34" charset="0"/>
              </a:endParaRPr>
            </a:p>
          </p:txBody>
        </p:sp>
        <p:sp>
          <p:nvSpPr>
            <p:cNvPr id="12" name="TextBox 62"/>
            <p:cNvSpPr txBox="1"/>
            <p:nvPr/>
          </p:nvSpPr>
          <p:spPr>
            <a:xfrm>
              <a:off x="3941" y="3374"/>
              <a:ext cx="4396" cy="2615"/>
            </a:xfrm>
            <a:prstGeom prst="rect">
              <a:avLst/>
            </a:prstGeom>
            <a:noFill/>
          </p:spPr>
          <p:txBody>
            <a:bodyPr wrap="square" rtlCol="0">
              <a:noAutofit/>
            </a:bodyPr>
            <a:p>
              <a:r>
                <a:rPr lang="en-US" sz="1200" b="1" dirty="0" smtClean="0">
                  <a:solidFill>
                    <a:schemeClr val="accent1"/>
                  </a:solidFill>
                </a:rPr>
                <a:t>1.</a:t>
              </a:r>
              <a:r>
                <a:rPr lang="zh-CN" altLang="en-US" sz="1200" b="1" dirty="0" smtClean="0">
                  <a:solidFill>
                    <a:schemeClr val="accent1"/>
                  </a:solidFill>
                </a:rPr>
                <a:t>应填入知识单元名称；</a:t>
              </a:r>
              <a:endParaRPr lang="zh-CN" altLang="en-US" sz="1200" b="1" dirty="0" smtClean="0">
                <a:solidFill>
                  <a:schemeClr val="accent1"/>
                </a:solidFill>
              </a:endParaRPr>
            </a:p>
            <a:p>
              <a:r>
                <a:rPr lang="en-US" altLang="zh-CN" sz="1200" b="1" dirty="0" smtClean="0">
                  <a:solidFill>
                    <a:schemeClr val="accent1"/>
                  </a:solidFill>
                </a:rPr>
                <a:t>2.</a:t>
              </a:r>
              <a:r>
                <a:rPr lang="zh-CN" altLang="en-US" sz="1200" b="1" dirty="0" smtClean="0">
                  <a:solidFill>
                    <a:schemeClr val="accent1"/>
                  </a:solidFill>
                </a:rPr>
                <a:t>知识点内容的描述</a:t>
              </a:r>
              <a:r>
                <a:rPr lang="zh-CN" altLang="en-US" sz="1200" b="1" dirty="0" smtClean="0">
                  <a:solidFill>
                    <a:schemeClr val="accent1"/>
                  </a:solidFill>
                  <a:sym typeface="+mn-ea"/>
                </a:rPr>
                <a:t>；</a:t>
              </a:r>
              <a:endParaRPr lang="zh-CN" altLang="en-US" sz="1200" b="1" dirty="0" smtClean="0">
                <a:solidFill>
                  <a:schemeClr val="accent1"/>
                </a:solidFill>
              </a:endParaRPr>
            </a:p>
            <a:p>
              <a:r>
                <a:rPr lang="en-US" altLang="zh-CN" sz="1200" b="1" dirty="0" smtClean="0">
                  <a:solidFill>
                    <a:schemeClr val="accent1"/>
                  </a:solidFill>
                </a:rPr>
                <a:t>3.</a:t>
              </a:r>
              <a:r>
                <a:rPr lang="zh-CN" altLang="en-US" sz="1200" b="1" dirty="0" smtClean="0">
                  <a:solidFill>
                    <a:schemeClr val="accent1"/>
                  </a:solidFill>
                </a:rPr>
                <a:t>在众多的知识点中，将重要和难理解的知识点分别列出来即可，不需论述，重点与难点可能重叠；</a:t>
              </a:r>
              <a:endParaRPr lang="zh-CN" altLang="en-US" sz="1200" b="1" dirty="0" smtClean="0">
                <a:solidFill>
                  <a:schemeClr val="accent1"/>
                </a:solidFill>
              </a:endParaRPr>
            </a:p>
            <a:p>
              <a:r>
                <a:rPr lang="en-US" altLang="zh-CN" sz="1200" b="1" dirty="0" smtClean="0">
                  <a:solidFill>
                    <a:schemeClr val="accent1"/>
                  </a:solidFill>
                </a:rPr>
                <a:t>4.</a:t>
              </a:r>
              <a:r>
                <a:rPr lang="zh-CN" altLang="en-US" sz="1200" b="1" dirty="0" smtClean="0">
                  <a:solidFill>
                    <a:schemeClr val="accent1"/>
                  </a:solidFill>
                </a:rPr>
                <a:t>重点是必须掌握的知识，是考点；便于学生理解，难点关乎教学方法设计。</a:t>
              </a:r>
              <a:endParaRPr lang="en-US" altLang="zh-CN" sz="1200" b="1" dirty="0" smtClean="0">
                <a:solidFill>
                  <a:schemeClr val="accent1"/>
                </a:solidFill>
              </a:endParaRPr>
            </a:p>
            <a:p>
              <a:endParaRPr lang="en-US" altLang="zh-CN" sz="1200" b="1" dirty="0" smtClean="0">
                <a:solidFill>
                  <a:schemeClr val="accent1"/>
                </a:solidFill>
              </a:endParaRPr>
            </a:p>
            <a:p>
              <a:endParaRPr lang="en-US" altLang="zh-CN" sz="1200" b="1" dirty="0" smtClean="0">
                <a:solidFill>
                  <a:schemeClr val="accent1"/>
                </a:solidFill>
              </a:endParaRPr>
            </a:p>
          </p:txBody>
        </p:sp>
      </p:grpSp>
      <p:grpSp>
        <p:nvGrpSpPr>
          <p:cNvPr id="21" name="组合 20"/>
          <p:cNvGrpSpPr/>
          <p:nvPr/>
        </p:nvGrpSpPr>
        <p:grpSpPr>
          <a:xfrm>
            <a:off x="2440305" y="4300220"/>
            <a:ext cx="1635760" cy="420370"/>
            <a:chOff x="3843" y="6772"/>
            <a:chExt cx="2576" cy="662"/>
          </a:xfrm>
        </p:grpSpPr>
        <p:sp>
          <p:nvSpPr>
            <p:cNvPr id="13" name="AutoShape 29"/>
            <p:cNvSpPr>
              <a:spLocks noChangeArrowheads="1"/>
            </p:cNvSpPr>
            <p:nvPr/>
          </p:nvSpPr>
          <p:spPr bwMode="auto">
            <a:xfrm>
              <a:off x="3843" y="6772"/>
              <a:ext cx="2504" cy="662"/>
            </a:xfrm>
            <a:prstGeom prst="wedgeRoundRectCallout">
              <a:avLst>
                <a:gd name="adj1" fmla="val -66134"/>
                <a:gd name="adj2" fmla="val -84743"/>
                <a:gd name="adj3" fmla="val 16667"/>
              </a:avLst>
            </a:prstGeom>
            <a:solidFill>
              <a:schemeClr val="accent5">
                <a:lumMod val="20000"/>
                <a:lumOff val="80000"/>
              </a:schemeClr>
            </a:solidFill>
            <a:ln w="28575" algn="ctr">
              <a:solidFill>
                <a:schemeClr val="accent2"/>
              </a:solidFill>
              <a:miter lim="800000"/>
            </a:ln>
          </p:spPr>
          <p:txBody>
            <a:bodyPr lIns="0" rIns="0" anchor="ct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spcBef>
                  <a:spcPct val="0"/>
                </a:spcBef>
                <a:buClrTx/>
                <a:buFont typeface="Arial" panose="020B0604020202020204" pitchFamily="34" charset="0"/>
                <a:buNone/>
              </a:pPr>
              <a:endParaRPr lang="zh-CN" altLang="zh-CN" sz="2400" b="0" u="none">
                <a:latin typeface="Arial" panose="020B0604020202020204" pitchFamily="34" charset="0"/>
              </a:endParaRPr>
            </a:p>
          </p:txBody>
        </p:sp>
        <p:sp>
          <p:nvSpPr>
            <p:cNvPr id="16" name="TextBox 62"/>
            <p:cNvSpPr txBox="1"/>
            <p:nvPr/>
          </p:nvSpPr>
          <p:spPr>
            <a:xfrm>
              <a:off x="3843" y="6856"/>
              <a:ext cx="2577" cy="520"/>
            </a:xfrm>
            <a:prstGeom prst="rect">
              <a:avLst/>
            </a:prstGeom>
            <a:noFill/>
          </p:spPr>
          <p:txBody>
            <a:bodyPr wrap="square" rtlCol="0">
              <a:noAutofit/>
            </a:bodyPr>
            <a:p>
              <a:r>
                <a:rPr lang="zh-CN" sz="1200" b="1" dirty="0" smtClean="0">
                  <a:solidFill>
                    <a:schemeClr val="accent1"/>
                  </a:solidFill>
                </a:rPr>
                <a:t>以知识单元为序编号</a:t>
              </a:r>
              <a:endParaRPr lang="zh-CN" sz="1200" b="1" dirty="0" smtClean="0">
                <a:solidFill>
                  <a:schemeClr val="accent1"/>
                </a:solidFill>
              </a:endParaRPr>
            </a:p>
          </p:txBody>
        </p:sp>
      </p:grpSp>
      <p:grpSp>
        <p:nvGrpSpPr>
          <p:cNvPr id="23" name="组合 22"/>
          <p:cNvGrpSpPr/>
          <p:nvPr/>
        </p:nvGrpSpPr>
        <p:grpSpPr>
          <a:xfrm>
            <a:off x="5499735" y="1713865"/>
            <a:ext cx="2771140" cy="1373505"/>
            <a:chOff x="8661" y="2699"/>
            <a:chExt cx="4364" cy="2163"/>
          </a:xfrm>
        </p:grpSpPr>
        <p:sp>
          <p:nvSpPr>
            <p:cNvPr id="18" name="AutoShape 29"/>
            <p:cNvSpPr>
              <a:spLocks noChangeArrowheads="1"/>
            </p:cNvSpPr>
            <p:nvPr/>
          </p:nvSpPr>
          <p:spPr bwMode="auto">
            <a:xfrm>
              <a:off x="8661" y="2699"/>
              <a:ext cx="4364" cy="2117"/>
            </a:xfrm>
            <a:prstGeom prst="wedgeRoundRectCallout">
              <a:avLst>
                <a:gd name="adj1" fmla="val -5293"/>
                <a:gd name="adj2" fmla="val -60902"/>
                <a:gd name="adj3" fmla="val 16667"/>
              </a:avLst>
            </a:prstGeom>
            <a:solidFill>
              <a:schemeClr val="accent5">
                <a:lumMod val="20000"/>
                <a:lumOff val="80000"/>
              </a:schemeClr>
            </a:solidFill>
            <a:ln w="28575" algn="ctr">
              <a:solidFill>
                <a:schemeClr val="accent2"/>
              </a:solidFill>
              <a:miter lim="800000"/>
            </a:ln>
          </p:spPr>
          <p:txBody>
            <a:bodyPr lIns="0" rIns="0" anchor="ct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spcBef>
                  <a:spcPct val="0"/>
                </a:spcBef>
                <a:buClrTx/>
                <a:buFont typeface="Arial" panose="020B0604020202020204" pitchFamily="34" charset="0"/>
                <a:buNone/>
              </a:pPr>
              <a:endParaRPr lang="zh-CN" altLang="zh-CN" sz="2400" b="0" u="none">
                <a:latin typeface="Arial" panose="020B0604020202020204" pitchFamily="34" charset="0"/>
              </a:endParaRPr>
            </a:p>
          </p:txBody>
        </p:sp>
        <p:sp>
          <p:nvSpPr>
            <p:cNvPr id="17" name="TextBox 62"/>
            <p:cNvSpPr txBox="1"/>
            <p:nvPr/>
          </p:nvSpPr>
          <p:spPr>
            <a:xfrm>
              <a:off x="8739" y="2896"/>
              <a:ext cx="4147" cy="1966"/>
            </a:xfrm>
            <a:prstGeom prst="rect">
              <a:avLst/>
            </a:prstGeom>
            <a:noFill/>
          </p:spPr>
          <p:txBody>
            <a:bodyPr wrap="square" rtlCol="0">
              <a:noAutofit/>
            </a:bodyPr>
            <a:p>
              <a:r>
                <a:rPr lang="en-US" sz="1200" b="1" dirty="0" smtClean="0">
                  <a:solidFill>
                    <a:schemeClr val="accent1"/>
                  </a:solidFill>
                </a:rPr>
                <a:t>1.</a:t>
              </a:r>
              <a:r>
                <a:rPr lang="zh-CN" altLang="en-US" sz="1200" b="1" dirty="0" smtClean="0">
                  <a:solidFill>
                    <a:schemeClr val="accent1"/>
                  </a:solidFill>
                </a:rPr>
                <a:t>要有编号，</a:t>
              </a:r>
              <a:r>
                <a:rPr lang="en-US" sz="1200" b="1" dirty="0" smtClean="0">
                  <a:solidFill>
                    <a:schemeClr val="accent1"/>
                  </a:solidFill>
                </a:rPr>
                <a:t>分条写</a:t>
              </a:r>
              <a:r>
                <a:rPr lang="zh-CN" altLang="en-US" sz="1200" b="1" dirty="0" smtClean="0">
                  <a:solidFill>
                    <a:schemeClr val="accent1"/>
                  </a:solidFill>
                </a:rPr>
                <a:t>，相对独立；</a:t>
              </a:r>
              <a:endParaRPr lang="en-US" sz="1200" b="1" dirty="0" smtClean="0">
                <a:solidFill>
                  <a:schemeClr val="accent1"/>
                </a:solidFill>
              </a:endParaRPr>
            </a:p>
            <a:p>
              <a:r>
                <a:rPr lang="en-US" sz="1200" b="1" dirty="0" smtClean="0">
                  <a:solidFill>
                    <a:schemeClr val="accent1"/>
                  </a:solidFill>
                </a:rPr>
                <a:t>2.</a:t>
              </a:r>
              <a:r>
                <a:rPr lang="en-US" sz="1200" b="1" dirty="0" smtClean="0">
                  <a:solidFill>
                    <a:schemeClr val="accent1"/>
                  </a:solidFill>
                  <a:sym typeface="+mn-ea"/>
                </a:rPr>
                <a:t>学习产出</a:t>
              </a:r>
              <a:r>
                <a:rPr lang="zh-CN" altLang="en-US" sz="1200" b="1" dirty="0" smtClean="0">
                  <a:solidFill>
                    <a:schemeClr val="accent1"/>
                  </a:solidFill>
                  <a:sym typeface="+mn-ea"/>
                </a:rPr>
                <a:t>要</a:t>
              </a:r>
              <a:r>
                <a:rPr lang="en-US" sz="1200" b="1" dirty="0" smtClean="0">
                  <a:solidFill>
                    <a:schemeClr val="accent1"/>
                  </a:solidFill>
                  <a:sym typeface="+mn-ea"/>
                </a:rPr>
                <a:t>支撑课程目标</a:t>
              </a:r>
              <a:r>
                <a:rPr lang="zh-CN" altLang="en-US" sz="1200" b="1" dirty="0" smtClean="0">
                  <a:solidFill>
                    <a:schemeClr val="accent1"/>
                  </a:solidFill>
                  <a:sym typeface="+mn-ea"/>
                </a:rPr>
                <a:t>，每个产出支撑</a:t>
              </a:r>
              <a:r>
                <a:rPr lang="en-US" altLang="zh-CN" sz="1200" b="1" dirty="0" smtClean="0">
                  <a:solidFill>
                    <a:schemeClr val="accent1"/>
                  </a:solidFill>
                  <a:sym typeface="+mn-ea"/>
                </a:rPr>
                <a:t>1</a:t>
              </a:r>
              <a:r>
                <a:rPr lang="zh-CN" altLang="en-US" sz="1200" b="1" dirty="0" smtClean="0">
                  <a:solidFill>
                    <a:schemeClr val="accent1"/>
                  </a:solidFill>
                  <a:sym typeface="+mn-ea"/>
                </a:rPr>
                <a:t>个课程目标；</a:t>
              </a:r>
              <a:endParaRPr lang="en-US" sz="1200" b="1" dirty="0" smtClean="0">
                <a:solidFill>
                  <a:schemeClr val="accent1"/>
                </a:solidFill>
              </a:endParaRPr>
            </a:p>
            <a:p>
              <a:r>
                <a:rPr lang="en-US" sz="1200" b="1" dirty="0" smtClean="0">
                  <a:solidFill>
                    <a:schemeClr val="accent1"/>
                  </a:solidFill>
                  <a:sym typeface="+mn-ea"/>
                </a:rPr>
                <a:t>3.</a:t>
              </a:r>
              <a:r>
                <a:rPr lang="en-US" sz="1200" b="1" dirty="0" smtClean="0">
                  <a:solidFill>
                    <a:schemeClr val="accent1"/>
                  </a:solidFill>
                </a:rPr>
                <a:t>对于历史等可以用“了解”，对于知识至少用“掌握”，</a:t>
              </a:r>
              <a:r>
                <a:rPr lang="zh-CN" altLang="en-US" sz="1200" b="1" dirty="0" smtClean="0">
                  <a:solidFill>
                    <a:schemeClr val="accent1"/>
                  </a:solidFill>
                </a:rPr>
                <a:t>对于</a:t>
              </a:r>
              <a:r>
                <a:rPr lang="en-US" altLang="zh-CN" sz="1200" b="1" dirty="0" smtClean="0">
                  <a:solidFill>
                    <a:schemeClr val="accent1"/>
                  </a:solidFill>
                </a:rPr>
                <a:t>“</a:t>
              </a:r>
              <a:r>
                <a:rPr lang="en-US" sz="1200" b="1" dirty="0" smtClean="0">
                  <a:solidFill>
                    <a:schemeClr val="accent1"/>
                  </a:solidFill>
                </a:rPr>
                <a:t>能力</a:t>
              </a:r>
              <a:r>
                <a:rPr lang="zh-CN" altLang="en-US" sz="1200" b="1" dirty="0" smtClean="0">
                  <a:solidFill>
                    <a:schemeClr val="accent1"/>
                  </a:solidFill>
                </a:rPr>
                <a:t>、素质</a:t>
              </a:r>
              <a:r>
                <a:rPr lang="en-US" altLang="zh-CN" sz="1200" b="1" dirty="0" smtClean="0">
                  <a:solidFill>
                    <a:schemeClr val="accent1"/>
                  </a:solidFill>
                </a:rPr>
                <a:t>”</a:t>
              </a:r>
              <a:r>
                <a:rPr lang="zh-CN" altLang="en-US" sz="1200" b="1" dirty="0" smtClean="0">
                  <a:solidFill>
                    <a:schemeClr val="accent1"/>
                  </a:solidFill>
                </a:rPr>
                <a:t>等</a:t>
              </a:r>
              <a:r>
                <a:rPr lang="en-US" sz="1200" b="1" dirty="0" smtClean="0">
                  <a:solidFill>
                    <a:schemeClr val="accent1"/>
                  </a:solidFill>
                </a:rPr>
                <a:t>用上表</a:t>
              </a:r>
              <a:r>
                <a:rPr lang="zh-CN" altLang="en-US" sz="1200" b="1" dirty="0" smtClean="0">
                  <a:solidFill>
                    <a:schemeClr val="accent1"/>
                  </a:solidFill>
                </a:rPr>
                <a:t>三</a:t>
              </a:r>
              <a:r>
                <a:rPr lang="en-US" sz="1200" b="1" dirty="0" smtClean="0">
                  <a:solidFill>
                    <a:schemeClr val="accent1"/>
                  </a:solidFill>
                </a:rPr>
                <a:t>的用词描述</a:t>
              </a:r>
              <a:r>
                <a:rPr lang="zh-CN" altLang="en-US" sz="1200" b="1" dirty="0" smtClean="0">
                  <a:solidFill>
                    <a:schemeClr val="accent1"/>
                  </a:solidFill>
                </a:rPr>
                <a:t>。</a:t>
              </a:r>
              <a:endParaRPr lang="en-US" sz="1200" b="1" dirty="0" smtClean="0">
                <a:solidFill>
                  <a:schemeClr val="accent1"/>
                </a:solidFill>
              </a:endParaRPr>
            </a:p>
            <a:p>
              <a:endParaRPr lang="en-US" altLang="zh-CN" sz="1200" b="1" dirty="0" smtClean="0">
                <a:solidFill>
                  <a:schemeClr val="accent1"/>
                </a:solidFill>
              </a:endParaRPr>
            </a:p>
          </p:txBody>
        </p:sp>
      </p:grpSp>
      <p:grpSp>
        <p:nvGrpSpPr>
          <p:cNvPr id="24" name="组合 23"/>
          <p:cNvGrpSpPr/>
          <p:nvPr/>
        </p:nvGrpSpPr>
        <p:grpSpPr>
          <a:xfrm>
            <a:off x="4643755" y="4156075"/>
            <a:ext cx="2771140" cy="537210"/>
            <a:chOff x="7313" y="6545"/>
            <a:chExt cx="4364" cy="846"/>
          </a:xfrm>
        </p:grpSpPr>
        <p:sp>
          <p:nvSpPr>
            <p:cNvPr id="19" name="AutoShape 29"/>
            <p:cNvSpPr>
              <a:spLocks noChangeArrowheads="1"/>
            </p:cNvSpPr>
            <p:nvPr/>
          </p:nvSpPr>
          <p:spPr bwMode="auto">
            <a:xfrm>
              <a:off x="7313" y="6545"/>
              <a:ext cx="4364" cy="847"/>
            </a:xfrm>
            <a:prstGeom prst="wedgeRoundRectCallout">
              <a:avLst>
                <a:gd name="adj1" fmla="val 68354"/>
                <a:gd name="adj2" fmla="val -191440"/>
                <a:gd name="adj3" fmla="val 16667"/>
              </a:avLst>
            </a:prstGeom>
            <a:solidFill>
              <a:schemeClr val="accent5">
                <a:lumMod val="20000"/>
                <a:lumOff val="80000"/>
              </a:schemeClr>
            </a:solidFill>
            <a:ln w="28575" algn="ctr">
              <a:solidFill>
                <a:schemeClr val="accent2"/>
              </a:solidFill>
              <a:miter lim="800000"/>
            </a:ln>
          </p:spPr>
          <p:txBody>
            <a:bodyPr lIns="0" rIns="0" anchor="ct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spcBef>
                  <a:spcPct val="0"/>
                </a:spcBef>
                <a:buClrTx/>
                <a:buFont typeface="Arial" panose="020B0604020202020204" pitchFamily="34" charset="0"/>
                <a:buNone/>
              </a:pPr>
              <a:endParaRPr lang="zh-CN" altLang="zh-CN" sz="2400" b="0" u="none">
                <a:latin typeface="Arial" panose="020B0604020202020204" pitchFamily="34" charset="0"/>
              </a:endParaRPr>
            </a:p>
          </p:txBody>
        </p:sp>
        <p:sp>
          <p:nvSpPr>
            <p:cNvPr id="20" name="TextBox 62"/>
            <p:cNvSpPr txBox="1"/>
            <p:nvPr/>
          </p:nvSpPr>
          <p:spPr>
            <a:xfrm>
              <a:off x="7421" y="6660"/>
              <a:ext cx="4069" cy="607"/>
            </a:xfrm>
            <a:prstGeom prst="rect">
              <a:avLst/>
            </a:prstGeom>
            <a:noFill/>
          </p:spPr>
          <p:txBody>
            <a:bodyPr wrap="square" rtlCol="0">
              <a:noAutofit/>
            </a:bodyPr>
            <a:p>
              <a:r>
                <a:rPr lang="en-US" sz="1200" b="1" dirty="0" smtClean="0">
                  <a:solidFill>
                    <a:schemeClr val="accent1"/>
                  </a:solidFill>
                </a:rPr>
                <a:t>1.</a:t>
              </a:r>
              <a:r>
                <a:rPr lang="zh-CN" altLang="en-US" sz="1200" b="1" dirty="0" smtClean="0">
                  <a:solidFill>
                    <a:schemeClr val="accent1"/>
                  </a:solidFill>
                </a:rPr>
                <a:t>教学方法的描述要简洁，教学单位或专业内要协调、规范。</a:t>
              </a:r>
              <a:endParaRPr lang="en-US" sz="1200" b="1" dirty="0" smtClean="0">
                <a:solidFill>
                  <a:schemeClr val="accent1"/>
                </a:solidFill>
              </a:endParaRPr>
            </a:p>
            <a:p>
              <a:endParaRPr lang="en-US" altLang="zh-CN" sz="1200" b="1" dirty="0" smtClean="0">
                <a:solidFill>
                  <a:schemeClr val="accent1"/>
                </a:solidFill>
              </a:endParaRPr>
            </a:p>
          </p:txBody>
        </p:sp>
      </p:gr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blinds(horizontal)">
                                      <p:cBhvr>
                                        <p:cTn id="13" dur="500"/>
                                        <p:tgtEl>
                                          <p:spTgt spid="21"/>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blinds(horizontal)">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blinds(horizontal)">
                                      <p:cBhvr>
                                        <p:cTn id="23" dur="500"/>
                                        <p:tgtEl>
                                          <p:spTgt spid="23"/>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blinds(horizontal)">
                                      <p:cBhvr>
                                        <p:cTn id="2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教学大纲设计</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1" name="文本框 17"/>
          <p:cNvSpPr txBox="1">
            <a:spLocks noChangeArrowheads="1"/>
          </p:cNvSpPr>
          <p:nvPr/>
        </p:nvSpPr>
        <p:spPr bwMode="auto">
          <a:xfrm>
            <a:off x="2052320" y="790575"/>
            <a:ext cx="310515" cy="570230"/>
          </a:xfrm>
          <a:prstGeom prst="rect">
            <a:avLst/>
          </a:prstGeom>
          <a:noFill/>
          <a:ln>
            <a:noFill/>
          </a:ln>
        </p:spPr>
        <p:txBody>
          <a:bodyPr wrap="non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lang="zh-CN" altLang="en-US" sz="3200" b="1" dirty="0" smtClean="0">
              <a:solidFill>
                <a:srgbClr val="FF0000"/>
              </a:solidFill>
              <a:latin typeface="+mj-ea"/>
              <a:ea typeface="+mj-ea"/>
            </a:endParaRPr>
          </a:p>
        </p:txBody>
      </p: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100" name="文本框 99"/>
          <p:cNvSpPr txBox="1"/>
          <p:nvPr/>
        </p:nvSpPr>
        <p:spPr>
          <a:xfrm>
            <a:off x="2032000" y="522605"/>
            <a:ext cx="5080000" cy="368300"/>
          </a:xfrm>
          <a:prstGeom prst="rect">
            <a:avLst/>
          </a:prstGeom>
          <a:noFill/>
          <a:ln w="9525">
            <a:noFill/>
          </a:ln>
        </p:spPr>
        <p:txBody>
          <a:bodyPr>
            <a:spAutoFit/>
          </a:bodyPr>
          <a:p>
            <a:pPr indent="306070"/>
            <a:r>
              <a:rPr lang="zh-CN" b="1">
                <a:ea typeface="黑体" panose="02010609060101010101" pitchFamily="49" charset="-122"/>
              </a:rPr>
              <a:t>1.课程目标与理论教学的支撑关系</a:t>
            </a:r>
            <a:endParaRPr lang="zh-CN" altLang="en-US" b="1">
              <a:ea typeface="黑体" panose="02010609060101010101" pitchFamily="49" charset="-122"/>
            </a:endParaRPr>
          </a:p>
        </p:txBody>
      </p:sp>
      <p:graphicFrame>
        <p:nvGraphicFramePr>
          <p:cNvPr id="13" name="表格 12"/>
          <p:cNvGraphicFramePr/>
          <p:nvPr>
            <p:custDataLst>
              <p:tags r:id="rId5"/>
            </p:custDataLst>
          </p:nvPr>
        </p:nvGraphicFramePr>
        <p:xfrm>
          <a:off x="1767840" y="915670"/>
          <a:ext cx="7233920" cy="3851910"/>
        </p:xfrm>
        <a:graphic>
          <a:graphicData uri="http://schemas.openxmlformats.org/drawingml/2006/table">
            <a:tbl>
              <a:tblPr/>
              <a:tblGrid>
                <a:gridCol w="372745"/>
                <a:gridCol w="3196590"/>
                <a:gridCol w="351155"/>
                <a:gridCol w="2364740"/>
                <a:gridCol w="643890"/>
                <a:gridCol w="304800"/>
              </a:tblGrid>
              <a:tr h="161925">
                <a:tc>
                  <a:txBody>
                    <a:bodyPr/>
                    <a:p>
                      <a:pPr indent="0" algn="ctr">
                        <a:buNone/>
                      </a:pPr>
                      <a:r>
                        <a:rPr lang="en-US" sz="800" b="1">
                          <a:latin typeface="Times New Roman" panose="02020603050405020304" charset="0"/>
                          <a:cs typeface="Times New Roman" panose="02020603050405020304" charset="0"/>
                        </a:rPr>
                        <a:t>序号</a:t>
                      </a:r>
                      <a:endParaRPr lang="en-US" altLang="en-US" sz="8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latin typeface="Times New Roman" panose="02020603050405020304" charset="0"/>
                          <a:cs typeface="Times New Roman" panose="02020603050405020304" charset="0"/>
                        </a:rPr>
                        <a:t>知识点</a:t>
                      </a:r>
                      <a:endParaRPr lang="en-US" altLang="en-US" sz="8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latin typeface="Times New Roman" panose="02020603050405020304" charset="0"/>
                          <a:cs typeface="Times New Roman" panose="02020603050405020304" charset="0"/>
                        </a:rPr>
                        <a:t>学时</a:t>
                      </a:r>
                      <a:endParaRPr lang="en-US" altLang="en-US" sz="8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latin typeface="Times New Roman" panose="02020603050405020304" charset="0"/>
                          <a:cs typeface="Times New Roman" panose="02020603050405020304" charset="0"/>
                        </a:rPr>
                        <a:t>学习产出</a:t>
                      </a:r>
                      <a:endParaRPr lang="en-US" altLang="en-US" sz="8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1">
                          <a:latin typeface="Times New Roman" panose="02020603050405020304" charset="0"/>
                          <a:cs typeface="Times New Roman" panose="02020603050405020304" charset="0"/>
                        </a:rPr>
                        <a:t>教学方法</a:t>
                      </a:r>
                      <a:endParaRPr lang="en-US" altLang="en-US" sz="8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1">
                          <a:latin typeface="Times New Roman" panose="02020603050405020304" charset="0"/>
                          <a:cs typeface="Times New Roman" panose="02020603050405020304" charset="0"/>
                        </a:rPr>
                        <a:t>课程目标</a:t>
                      </a:r>
                      <a:endParaRPr lang="en-US" altLang="en-US" sz="8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697355">
                <a:tc>
                  <a:txBody>
                    <a:bodyPr/>
                    <a:p>
                      <a:pPr indent="0" algn="ctr">
                        <a:buNone/>
                      </a:pPr>
                      <a:r>
                        <a:rPr lang="en-US" sz="800" b="0">
                          <a:latin typeface="Times New Roman" panose="02020603050405020304" charset="0"/>
                          <a:cs typeface="Times New Roman" panose="02020603050405020304" charset="0"/>
                        </a:rPr>
                        <a:t>3</a:t>
                      </a:r>
                      <a:endParaRPr lang="en-US" altLang="en-US" sz="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1">
                          <a:latin typeface="Times New Roman" panose="02020603050405020304" charset="0"/>
                          <a:cs typeface="Times New Roman" panose="02020603050405020304" charset="0"/>
                        </a:rPr>
                        <a:t>知识单元三： 聚合物基复合材料</a:t>
                      </a:r>
                      <a:endParaRPr lang="en-US" sz="800" b="1">
                        <a:latin typeface="Times New Roman" panose="02020603050405020304" charset="0"/>
                        <a:cs typeface="Times New Roman" panose="02020603050405020304" charset="0"/>
                      </a:endParaRPr>
                    </a:p>
                    <a:p>
                      <a:pPr indent="0">
                        <a:buNone/>
                      </a:pPr>
                      <a:r>
                        <a:rPr lang="en-US" sz="800" b="1">
                          <a:latin typeface="Times New Roman" panose="02020603050405020304" charset="0"/>
                          <a:cs typeface="Times New Roman" panose="02020603050405020304" charset="0"/>
                        </a:rPr>
                        <a:t>知识点1：</a:t>
                      </a:r>
                      <a:r>
                        <a:rPr lang="en-US" sz="800" b="1">
                          <a:solidFill>
                            <a:srgbClr val="000000"/>
                          </a:solidFill>
                          <a:latin typeface="Times New Roman" panose="02020603050405020304" charset="0"/>
                          <a:cs typeface="Times New Roman" panose="02020603050405020304" charset="0"/>
                        </a:rPr>
                        <a:t>聚合物基复合材料定义及分类</a:t>
                      </a:r>
                      <a:endParaRPr lang="en-US" sz="800" b="1">
                        <a:solidFill>
                          <a:srgbClr val="000000"/>
                        </a:solidFill>
                        <a:latin typeface="Times New Roman" panose="02020603050405020304" charset="0"/>
                        <a:cs typeface="Times New Roman" panose="02020603050405020304" charset="0"/>
                      </a:endParaRPr>
                    </a:p>
                    <a:p>
                      <a:pPr indent="0">
                        <a:buNone/>
                      </a:pPr>
                      <a:r>
                        <a:rPr lang="en-US" sz="800" b="0">
                          <a:solidFill>
                            <a:srgbClr val="000000"/>
                          </a:solidFill>
                          <a:latin typeface="Times New Roman" panose="02020603050405020304" charset="0"/>
                          <a:cs typeface="Times New Roman" panose="02020603050405020304" charset="0"/>
                        </a:rPr>
                        <a:t>聚合物基复合材料定义，分类方法以及</a:t>
                      </a:r>
                      <a:r>
                        <a:rPr lang="zh-CN" altLang="en-US" sz="800" b="0">
                          <a:solidFill>
                            <a:srgbClr val="000000"/>
                          </a:solidFill>
                          <a:latin typeface="Times New Roman" panose="02020603050405020304" charset="0"/>
                          <a:cs typeface="Times New Roman" panose="02020603050405020304" charset="0"/>
                        </a:rPr>
                        <a:t>分类</a:t>
                      </a:r>
                      <a:endParaRPr lang="en-US" sz="800" b="0">
                        <a:solidFill>
                          <a:srgbClr val="000000"/>
                        </a:solidFill>
                        <a:latin typeface="Times New Roman" panose="02020603050405020304" charset="0"/>
                        <a:cs typeface="Times New Roman" panose="02020603050405020304" charset="0"/>
                      </a:endParaRPr>
                    </a:p>
                    <a:p>
                      <a:pPr indent="0">
                        <a:buNone/>
                      </a:pPr>
                      <a:r>
                        <a:rPr lang="en-US" sz="800" b="0">
                          <a:solidFill>
                            <a:srgbClr val="000000"/>
                          </a:solidFill>
                          <a:latin typeface="Times New Roman" panose="02020603050405020304" charset="0"/>
                          <a:cs typeface="Times New Roman" panose="02020603050405020304" charset="0"/>
                        </a:rPr>
                        <a:t>。</a:t>
                      </a:r>
                      <a:r>
                        <a:rPr lang="en-US" sz="800" b="1">
                          <a:latin typeface="Times New Roman" panose="02020603050405020304" charset="0"/>
                          <a:cs typeface="Times New Roman" panose="02020603050405020304" charset="0"/>
                        </a:rPr>
                        <a:t>知识点2：</a:t>
                      </a:r>
                      <a:r>
                        <a:rPr lang="en-US" sz="800" b="1">
                          <a:solidFill>
                            <a:srgbClr val="000000"/>
                          </a:solidFill>
                          <a:latin typeface="Times New Roman" panose="02020603050405020304" charset="0"/>
                          <a:cs typeface="Times New Roman" panose="02020603050405020304" charset="0"/>
                        </a:rPr>
                        <a:t>聚合物基复合材料的特点</a:t>
                      </a:r>
                      <a:endParaRPr lang="en-US" sz="800" b="1">
                        <a:solidFill>
                          <a:srgbClr val="000000"/>
                        </a:solidFill>
                        <a:latin typeface="Times New Roman" panose="02020603050405020304" charset="0"/>
                        <a:cs typeface="Times New Roman" panose="02020603050405020304" charset="0"/>
                      </a:endParaRPr>
                    </a:p>
                    <a:p>
                      <a:pPr indent="0">
                        <a:buNone/>
                      </a:pPr>
                      <a:r>
                        <a:rPr lang="en-US" sz="800" b="0">
                          <a:solidFill>
                            <a:srgbClr val="000000"/>
                          </a:solidFill>
                          <a:latin typeface="Times New Roman" panose="02020603050405020304" charset="0"/>
                          <a:cs typeface="Times New Roman" panose="02020603050405020304" charset="0"/>
                        </a:rPr>
                        <a:t>结合科研案例，聚合物基复合材料的特点，特别是聚合物基复合材料较其它复合材料相比，自身所具备的优点。</a:t>
                      </a:r>
                      <a:endParaRPr lang="en-US" sz="800" b="0">
                        <a:solidFill>
                          <a:srgbClr val="000000"/>
                        </a:solidFill>
                        <a:latin typeface="Times New Roman" panose="02020603050405020304" charset="0"/>
                        <a:cs typeface="Times New Roman" panose="02020603050405020304" charset="0"/>
                      </a:endParaRPr>
                    </a:p>
                    <a:p>
                      <a:pPr indent="0">
                        <a:buNone/>
                      </a:pPr>
                      <a:r>
                        <a:rPr lang="en-US" sz="800" b="1">
                          <a:latin typeface="Times New Roman" panose="02020603050405020304" charset="0"/>
                          <a:cs typeface="Times New Roman" panose="02020603050405020304" charset="0"/>
                        </a:rPr>
                        <a:t>知识点3：</a:t>
                      </a:r>
                      <a:r>
                        <a:rPr lang="en-US" sz="800" b="1">
                          <a:solidFill>
                            <a:srgbClr val="000000"/>
                          </a:solidFill>
                          <a:latin typeface="Times New Roman" panose="02020603050405020304" charset="0"/>
                          <a:cs typeface="Times New Roman" panose="02020603050405020304" charset="0"/>
                        </a:rPr>
                        <a:t>聚合物基体</a:t>
                      </a:r>
                      <a:endParaRPr lang="en-US" sz="800" b="1">
                        <a:solidFill>
                          <a:srgbClr val="000000"/>
                        </a:solidFill>
                        <a:latin typeface="Times New Roman" panose="02020603050405020304" charset="0"/>
                        <a:cs typeface="Times New Roman" panose="02020603050405020304" charset="0"/>
                      </a:endParaRPr>
                    </a:p>
                    <a:p>
                      <a:pPr indent="0">
                        <a:buNone/>
                      </a:pPr>
                      <a:r>
                        <a:rPr lang="en-US" sz="800" b="0">
                          <a:solidFill>
                            <a:srgbClr val="000000"/>
                          </a:solidFill>
                          <a:latin typeface="Times New Roman" panose="02020603050405020304" charset="0"/>
                          <a:cs typeface="Times New Roman" panose="02020603050405020304" charset="0"/>
                        </a:rPr>
                        <a:t>结合科研案例，聚合物基体的种类和性能特点，增强纤维和基体的种类及选择原则。复合材料的制备方法。</a:t>
                      </a:r>
                      <a:endParaRPr lang="en-US" sz="800" b="0">
                        <a:solidFill>
                          <a:srgbClr val="000000"/>
                        </a:solidFill>
                        <a:latin typeface="Times New Roman" panose="02020603050405020304" charset="0"/>
                        <a:cs typeface="Times New Roman" panose="02020603050405020304" charset="0"/>
                      </a:endParaRPr>
                    </a:p>
                    <a:p>
                      <a:pPr indent="0">
                        <a:buNone/>
                      </a:pPr>
                      <a:r>
                        <a:rPr lang="en-US" sz="800" b="1">
                          <a:latin typeface="Times New Roman" panose="02020603050405020304" charset="0"/>
                          <a:cs typeface="Times New Roman" panose="02020603050405020304" charset="0"/>
                        </a:rPr>
                        <a:t>知识点4：</a:t>
                      </a:r>
                      <a:r>
                        <a:rPr lang="en-US" sz="800" b="1">
                          <a:solidFill>
                            <a:srgbClr val="000000"/>
                          </a:solidFill>
                          <a:latin typeface="Times New Roman" panose="02020603050405020304" charset="0"/>
                          <a:cs typeface="Times New Roman" panose="02020603050405020304" charset="0"/>
                        </a:rPr>
                        <a:t>典型的聚合物基复合材料制备工艺及其应用</a:t>
                      </a:r>
                      <a:endParaRPr lang="en-US" sz="800" b="1">
                        <a:solidFill>
                          <a:srgbClr val="000000"/>
                        </a:solidFill>
                        <a:latin typeface="Times New Roman" panose="02020603050405020304" charset="0"/>
                        <a:cs typeface="Times New Roman" panose="02020603050405020304" charset="0"/>
                      </a:endParaRPr>
                    </a:p>
                    <a:p>
                      <a:pPr indent="0">
                        <a:buNone/>
                      </a:pPr>
                      <a:r>
                        <a:rPr lang="en-US" sz="800" b="0">
                          <a:solidFill>
                            <a:srgbClr val="000000"/>
                          </a:solidFill>
                          <a:latin typeface="Times New Roman" panose="02020603050405020304" charset="0"/>
                          <a:cs typeface="Times New Roman" panose="02020603050405020304" charset="0"/>
                        </a:rPr>
                        <a:t>结合科研案例，聚合物基复合材料的应用以及复合材料的制备方法，特别是在航空航天领域的应用。</a:t>
                      </a:r>
                      <a:endParaRPr lang="en-US" sz="800" b="0">
                        <a:solidFill>
                          <a:srgbClr val="000000"/>
                        </a:solidFill>
                        <a:latin typeface="Times New Roman" panose="02020603050405020304" charset="0"/>
                        <a:cs typeface="Times New Roman" panose="02020603050405020304" charset="0"/>
                      </a:endParaRPr>
                    </a:p>
                    <a:p>
                      <a:pPr indent="0">
                        <a:buNone/>
                      </a:pPr>
                      <a:r>
                        <a:rPr lang="en-US" sz="800" b="1">
                          <a:latin typeface="Times New Roman" panose="02020603050405020304" charset="0"/>
                          <a:cs typeface="Times New Roman" panose="02020603050405020304" charset="0"/>
                        </a:rPr>
                        <a:t>重点：</a:t>
                      </a:r>
                      <a:r>
                        <a:rPr lang="en-US" sz="800" b="0">
                          <a:solidFill>
                            <a:srgbClr val="000000"/>
                          </a:solidFill>
                          <a:latin typeface="Times New Roman" panose="02020603050405020304" charset="0"/>
                          <a:cs typeface="Times New Roman" panose="02020603050405020304" charset="0"/>
                        </a:rPr>
                        <a:t>聚合物基复合材料的制备方法</a:t>
                      </a:r>
                      <a:endParaRPr lang="en-US" sz="800" b="0">
                        <a:solidFill>
                          <a:srgbClr val="000000"/>
                        </a:solidFill>
                        <a:latin typeface="Times New Roman" panose="02020603050405020304" charset="0"/>
                        <a:cs typeface="Times New Roman" panose="02020603050405020304" charset="0"/>
                      </a:endParaRPr>
                    </a:p>
                    <a:p>
                      <a:pPr indent="0">
                        <a:buNone/>
                      </a:pPr>
                      <a:r>
                        <a:rPr lang="en-US" sz="800" b="1">
                          <a:latin typeface="Times New Roman" panose="02020603050405020304" charset="0"/>
                          <a:cs typeface="Times New Roman" panose="02020603050405020304" charset="0"/>
                        </a:rPr>
                        <a:t>难点：</a:t>
                      </a:r>
                      <a:r>
                        <a:rPr lang="en-US" sz="800" b="0">
                          <a:solidFill>
                            <a:srgbClr val="000000"/>
                          </a:solidFill>
                          <a:latin typeface="Times New Roman" panose="02020603050405020304" charset="0"/>
                          <a:cs typeface="Times New Roman" panose="02020603050405020304" charset="0"/>
                        </a:rPr>
                        <a:t>聚合物基复合材料的分类</a:t>
                      </a:r>
                      <a:endParaRPr lang="en-US" sz="800" b="0">
                        <a:solidFill>
                          <a:srgbClr val="000000"/>
                        </a:solidFill>
                        <a:latin typeface="Times New Roman" panose="02020603050405020304" charset="0"/>
                        <a:cs typeface="Times New Roman" panose="02020603050405020304" charset="0"/>
                      </a:endParaRPr>
                    </a:p>
                    <a:p>
                      <a:pPr indent="0">
                        <a:buNone/>
                      </a:pPr>
                      <a:r>
                        <a:rPr lang="en-US" sz="800" b="1">
                          <a:latin typeface="方正仿宋_GB2312" charset="0"/>
                          <a:cs typeface="方正仿宋_GB2312" charset="0"/>
                        </a:rPr>
                        <a:t>课程思政</a:t>
                      </a:r>
                      <a:r>
                        <a:rPr lang="en-US" sz="800" b="1">
                          <a:latin typeface="Times New Roman" panose="02020603050405020304" charset="0"/>
                          <a:cs typeface="Times New Roman" panose="02020603050405020304" charset="0"/>
                        </a:rPr>
                        <a:t>：</a:t>
                      </a:r>
                      <a:r>
                        <a:rPr lang="en-US" sz="800" b="0">
                          <a:solidFill>
                            <a:srgbClr val="000000"/>
                          </a:solidFill>
                          <a:latin typeface="方正仿宋_GB2312" charset="0"/>
                          <a:cs typeface="方正仿宋_GB2312" charset="0"/>
                        </a:rPr>
                        <a:t>美国军方开发的新型聚合物基复合材料</a:t>
                      </a:r>
                      <a:r>
                        <a:rPr lang="en-US" sz="800" b="0">
                          <a:solidFill>
                            <a:srgbClr val="000000"/>
                          </a:solidFill>
                          <a:latin typeface="Times New Roman" panose="02020603050405020304" charset="0"/>
                          <a:cs typeface="Times New Roman" panose="02020603050405020304" charset="0"/>
                        </a:rPr>
                        <a:t>。</a:t>
                      </a:r>
                      <a:r>
                        <a:rPr lang="en-US" sz="800" b="0">
                          <a:latin typeface="Times New Roman" panose="02020603050405020304" charset="0"/>
                          <a:cs typeface="Times New Roman" panose="02020603050405020304" charset="0"/>
                        </a:rPr>
                        <a:t> </a:t>
                      </a:r>
                      <a:endParaRPr lang="en-US" altLang="en-US" sz="800" b="1">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charset="0"/>
                          <a:cs typeface="Times New Roman" panose="02020603050405020304" charset="0"/>
                        </a:rPr>
                        <a:t>4</a:t>
                      </a:r>
                      <a:endParaRPr lang="en-US" altLang="en-US" sz="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latin typeface="方正仿宋_GB2312" charset="0"/>
                          <a:cs typeface="方正仿宋_GB2312" charset="0"/>
                        </a:rPr>
                        <a:t>1.掌握</a:t>
                      </a:r>
                      <a:r>
                        <a:rPr lang="en-US" sz="800" b="0">
                          <a:latin typeface="Times New Roman" panose="02020603050405020304" charset="0"/>
                          <a:cs typeface="Times New Roman" panose="02020603050405020304" charset="0"/>
                        </a:rPr>
                        <a:t>聚合物基复合材料的定义及分类</a:t>
                      </a:r>
                      <a:r>
                        <a:rPr lang="en-US" sz="800" b="0">
                          <a:latin typeface="方正仿宋_GB2312" charset="0"/>
                          <a:cs typeface="方正仿宋_GB2312" charset="0"/>
                        </a:rPr>
                        <a:t>、</a:t>
                      </a:r>
                      <a:r>
                        <a:rPr lang="en-US" sz="800" b="0">
                          <a:latin typeface="Times New Roman" panose="02020603050405020304" charset="0"/>
                          <a:cs typeface="Times New Roman" panose="02020603050405020304" charset="0"/>
                        </a:rPr>
                        <a:t>性能特点以及表面特征</a:t>
                      </a:r>
                      <a:r>
                        <a:rPr lang="en-US" sz="800" b="0">
                          <a:latin typeface="方正仿宋_GB2312" charset="0"/>
                          <a:cs typeface="方正仿宋_GB2312" charset="0"/>
                        </a:rPr>
                        <a:t>、</a:t>
                      </a:r>
                      <a:r>
                        <a:rPr lang="en-US" sz="800" b="0">
                          <a:latin typeface="Times New Roman" panose="02020603050405020304" charset="0"/>
                          <a:cs typeface="Times New Roman" panose="02020603050405020304" charset="0"/>
                        </a:rPr>
                        <a:t>界面增强方法</a:t>
                      </a:r>
                      <a:r>
                        <a:rPr lang="en-US" sz="800" b="0">
                          <a:latin typeface="方正仿宋_GB2312" charset="0"/>
                          <a:cs typeface="方正仿宋_GB2312" charset="0"/>
                        </a:rPr>
                        <a:t>等基础知识。</a:t>
                      </a:r>
                      <a:endParaRPr lang="en-US" sz="800" b="0">
                        <a:latin typeface="方正仿宋_GB2312" charset="0"/>
                        <a:cs typeface="方正仿宋_GB2312" charset="0"/>
                      </a:endParaRPr>
                    </a:p>
                    <a:p>
                      <a:pPr indent="0">
                        <a:buNone/>
                      </a:pPr>
                      <a:r>
                        <a:rPr lang="en-US" sz="800" b="0">
                          <a:solidFill>
                            <a:srgbClr val="FF0000"/>
                          </a:solidFill>
                          <a:latin typeface="方正仿宋_GB2312" charset="0"/>
                          <a:cs typeface="方正仿宋_GB2312" charset="0"/>
                        </a:rPr>
                        <a:t>2.根据聚合物基复</a:t>
                      </a:r>
                      <a:r>
                        <a:rPr lang="en-US" sz="800" b="0">
                          <a:solidFill>
                            <a:srgbClr val="FF0000"/>
                          </a:solidFill>
                          <a:latin typeface="Times New Roman" panose="02020603050405020304" charset="0"/>
                          <a:cs typeface="Times New Roman" panose="02020603050405020304" charset="0"/>
                        </a:rPr>
                        <a:t>合材料制备</a:t>
                      </a:r>
                      <a:r>
                        <a:rPr lang="en-US" sz="800" b="0">
                          <a:solidFill>
                            <a:srgbClr val="FF0000"/>
                          </a:solidFill>
                          <a:latin typeface="方正仿宋_GB2312" charset="0"/>
                          <a:cs typeface="方正仿宋_GB2312" charset="0"/>
                        </a:rPr>
                        <a:t>的</a:t>
                      </a:r>
                      <a:r>
                        <a:rPr lang="en-US" sz="800" b="0">
                          <a:solidFill>
                            <a:srgbClr val="FF0000"/>
                          </a:solidFill>
                          <a:latin typeface="Times New Roman" panose="02020603050405020304" charset="0"/>
                          <a:cs typeface="Times New Roman" panose="02020603050405020304" charset="0"/>
                        </a:rPr>
                        <a:t>方法</a:t>
                      </a:r>
                      <a:r>
                        <a:rPr lang="en-US" sz="800" b="0">
                          <a:solidFill>
                            <a:srgbClr val="FF0000"/>
                          </a:solidFill>
                          <a:latin typeface="方正仿宋_GB2312" charset="0"/>
                          <a:cs typeface="方正仿宋_GB2312" charset="0"/>
                        </a:rPr>
                        <a:t>、复合</a:t>
                      </a:r>
                      <a:r>
                        <a:rPr lang="en-US" sz="800" b="0">
                          <a:solidFill>
                            <a:srgbClr val="FF0000"/>
                          </a:solidFill>
                          <a:latin typeface="Times New Roman" panose="02020603050405020304" charset="0"/>
                          <a:cs typeface="Times New Roman" panose="02020603050405020304" charset="0"/>
                        </a:rPr>
                        <a:t>原理</a:t>
                      </a:r>
                      <a:r>
                        <a:rPr lang="en-US" sz="800" b="0">
                          <a:solidFill>
                            <a:srgbClr val="FF0000"/>
                          </a:solidFill>
                          <a:latin typeface="方正仿宋_GB2312" charset="0"/>
                          <a:cs typeface="方正仿宋_GB2312" charset="0"/>
                        </a:rPr>
                        <a:t>及服役性能，</a:t>
                      </a:r>
                      <a:r>
                        <a:rPr lang="zh-CN" altLang="en-US" sz="800" b="0">
                          <a:solidFill>
                            <a:srgbClr val="FF0000"/>
                          </a:solidFill>
                          <a:latin typeface="方正仿宋_GB2312" charset="0"/>
                          <a:cs typeface="方正仿宋_GB2312" charset="0"/>
                        </a:rPr>
                        <a:t>能够</a:t>
                      </a:r>
                      <a:r>
                        <a:rPr lang="en-US" sz="800" b="0">
                          <a:solidFill>
                            <a:srgbClr val="FF0000"/>
                          </a:solidFill>
                          <a:latin typeface="方正仿宋_GB2312" charset="0"/>
                          <a:cs typeface="方正仿宋_GB2312" charset="0"/>
                        </a:rPr>
                        <a:t>合理选择增强材料、基体和复合工艺。</a:t>
                      </a:r>
                      <a:endParaRPr lang="en-US" sz="800" b="0">
                        <a:latin typeface="方正仿宋_GB2312" charset="0"/>
                        <a:cs typeface="方正仿宋_GB2312" charset="0"/>
                      </a:endParaRPr>
                    </a:p>
                    <a:p>
                      <a:pPr indent="0">
                        <a:buNone/>
                      </a:pPr>
                      <a:r>
                        <a:rPr lang="en-US" sz="800" b="0">
                          <a:latin typeface="方正仿宋_GB2312" charset="0"/>
                          <a:cs typeface="方正仿宋_GB2312" charset="0"/>
                        </a:rPr>
                        <a:t>3.结合科研案例，理解复合材料基复合材料的典型应用</a:t>
                      </a:r>
                      <a:r>
                        <a:rPr lang="en-US" sz="800" b="0">
                          <a:latin typeface="Times New Roman" panose="02020603050405020304" charset="0"/>
                          <a:cs typeface="Times New Roman" panose="02020603050405020304" charset="0"/>
                        </a:rPr>
                        <a:t>。</a:t>
                      </a:r>
                      <a:endParaRPr lang="en-US" sz="800" b="0">
                        <a:latin typeface="Times New Roman" panose="02020603050405020304" charset="0"/>
                        <a:cs typeface="Times New Roman" panose="02020603050405020304" charset="0"/>
                      </a:endParaRPr>
                    </a:p>
                    <a:p>
                      <a:pPr indent="0">
                        <a:buNone/>
                      </a:pPr>
                      <a:r>
                        <a:rPr lang="en-US" sz="800" b="0">
                          <a:latin typeface="Times New Roman" panose="02020603050405020304" charset="0"/>
                          <a:cs typeface="Times New Roman" panose="02020603050405020304" charset="0"/>
                        </a:rPr>
                        <a:t>4.聚合物基复合材料具有质轻高强等诸多特点，对国民建设和国防建设发挥了重要作用，</a:t>
                      </a:r>
                      <a:r>
                        <a:rPr lang="zh-CN" altLang="en-US" sz="800" b="0">
                          <a:latin typeface="Times New Roman" panose="02020603050405020304" charset="0"/>
                          <a:cs typeface="Times New Roman" panose="02020603050405020304" charset="0"/>
                        </a:rPr>
                        <a:t>增强</a:t>
                      </a:r>
                      <a:r>
                        <a:rPr lang="en-US" sz="800" b="0">
                          <a:latin typeface="Times New Roman" panose="02020603050405020304" charset="0"/>
                          <a:cs typeface="Times New Roman" panose="02020603050405020304" charset="0"/>
                        </a:rPr>
                        <a:t>专业自信，提高学习热情，激发爱国情怀</a:t>
                      </a:r>
                      <a:r>
                        <a:rPr lang="en-US" sz="800" b="0">
                          <a:latin typeface="方正仿宋_GB2312" charset="0"/>
                          <a:cs typeface="方正仿宋_GB2312" charset="0"/>
                        </a:rPr>
                        <a:t>。</a:t>
                      </a:r>
                      <a:endParaRPr lang="en-US" altLang="en-US" sz="800" b="0">
                        <a:latin typeface="方正仿宋_GB2312" charset="0"/>
                        <a:ea typeface="方正仿宋_GB2312" charset="0"/>
                        <a:cs typeface="方正仿宋_GB2312" charset="0"/>
                      </a:endParaRPr>
                    </a:p>
                  </a:txBody>
                  <a:tcPr marL="68580" marR="6858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latin typeface="方正仿宋_GB2312" charset="0"/>
                          <a:cs typeface="方正仿宋_GB2312" charset="0"/>
                        </a:rPr>
                        <a:t>理论</a:t>
                      </a:r>
                      <a:r>
                        <a:rPr lang="en-US" sz="800" b="0">
                          <a:latin typeface="Times New Roman" panose="02020603050405020304" charset="0"/>
                          <a:cs typeface="Times New Roman" panose="02020603050405020304" charset="0"/>
                        </a:rPr>
                        <a:t>讲授</a:t>
                      </a:r>
                      <a:endParaRPr lang="en-US" sz="800" b="0">
                        <a:latin typeface="Times New Roman" panose="02020603050405020304" charset="0"/>
                        <a:cs typeface="Times New Roman" panose="02020603050405020304" charset="0"/>
                      </a:endParaRPr>
                    </a:p>
                    <a:p>
                      <a:pPr indent="0" algn="ctr">
                        <a:buNone/>
                      </a:pPr>
                      <a:r>
                        <a:rPr lang="en-US" sz="800" b="0">
                          <a:latin typeface="Times New Roman" panose="02020603050405020304" charset="0"/>
                          <a:cs typeface="Times New Roman" panose="02020603050405020304" charset="0"/>
                        </a:rPr>
                        <a:t>小组合作</a:t>
                      </a:r>
                      <a:endParaRPr lang="en-US" sz="800" b="0">
                        <a:latin typeface="Times New Roman" panose="02020603050405020304" charset="0"/>
                        <a:cs typeface="Times New Roman" panose="02020603050405020304" charset="0"/>
                      </a:endParaRPr>
                    </a:p>
                    <a:p>
                      <a:pPr indent="0" algn="ctr">
                        <a:buNone/>
                      </a:pPr>
                      <a:r>
                        <a:rPr lang="en-US" sz="800" b="0">
                          <a:latin typeface="Times New Roman" panose="02020603050405020304" charset="0"/>
                          <a:cs typeface="Times New Roman" panose="02020603050405020304" charset="0"/>
                        </a:rPr>
                        <a:t>案例教学</a:t>
                      </a:r>
                      <a:endParaRPr lang="en-US" sz="800" b="0">
                        <a:latin typeface="Times New Roman" panose="02020603050405020304" charset="0"/>
                        <a:cs typeface="Times New Roman" panose="02020603050405020304" charset="0"/>
                      </a:endParaRPr>
                    </a:p>
                    <a:p>
                      <a:pPr indent="0" algn="ctr">
                        <a:buNone/>
                      </a:pPr>
                      <a:r>
                        <a:rPr lang="en-US" sz="800" b="0">
                          <a:latin typeface="Times New Roman" panose="02020603050405020304" charset="0"/>
                          <a:cs typeface="Times New Roman" panose="02020603050405020304" charset="0"/>
                        </a:rPr>
                        <a:t>在线</a:t>
                      </a:r>
                      <a:r>
                        <a:rPr lang="en-US" sz="800" b="0">
                          <a:latin typeface="方正仿宋_GB2312" charset="0"/>
                          <a:cs typeface="方正仿宋_GB2312" charset="0"/>
                        </a:rPr>
                        <a:t>慕课</a:t>
                      </a:r>
                      <a:endParaRPr lang="en-US" sz="800" b="0">
                        <a:latin typeface="方正仿宋_GB2312" charset="0"/>
                        <a:cs typeface="方正仿宋_GB2312" charset="0"/>
                      </a:endParaRPr>
                    </a:p>
                    <a:p>
                      <a:pPr indent="0" algn="ctr">
                        <a:buNone/>
                      </a:pPr>
                      <a:r>
                        <a:rPr lang="en-US" sz="800" b="0">
                          <a:latin typeface="Times New Roman" panose="02020603050405020304" charset="0"/>
                          <a:cs typeface="Times New Roman" panose="02020603050405020304" charset="0"/>
                        </a:rPr>
                        <a:t>思政分享</a:t>
                      </a:r>
                      <a:endParaRPr lang="en-US" altLang="en-US" sz="800" b="0">
                        <a:latin typeface="方正仿宋_GB2312" charset="0"/>
                        <a:ea typeface="方正仿宋_GB2312" charset="0"/>
                        <a:cs typeface="方正仿宋_GB2312"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charset="0"/>
                          <a:cs typeface="Times New Roman" panose="02020603050405020304" charset="0"/>
                        </a:rPr>
                        <a:t>（1）</a:t>
                      </a:r>
                      <a:endParaRPr lang="en-US" sz="800" b="0">
                        <a:latin typeface="Times New Roman" panose="02020603050405020304" charset="0"/>
                        <a:cs typeface="Times New Roman" panose="02020603050405020304" charset="0"/>
                      </a:endParaRPr>
                    </a:p>
                    <a:p>
                      <a:pPr indent="0" algn="ctr">
                        <a:buNone/>
                      </a:pPr>
                      <a:r>
                        <a:rPr lang="en-US" sz="800" b="0">
                          <a:solidFill>
                            <a:srgbClr val="FF0000"/>
                          </a:solidFill>
                          <a:latin typeface="Times New Roman" panose="02020603050405020304" charset="0"/>
                          <a:cs typeface="Times New Roman" panose="02020603050405020304" charset="0"/>
                        </a:rPr>
                        <a:t>（2）</a:t>
                      </a:r>
                      <a:endParaRPr lang="en-US" sz="800" b="0">
                        <a:latin typeface="Times New Roman" panose="02020603050405020304" charset="0"/>
                        <a:cs typeface="Times New Roman" panose="02020603050405020304" charset="0"/>
                      </a:endParaRPr>
                    </a:p>
                    <a:p>
                      <a:pPr indent="0" algn="ctr">
                        <a:buNone/>
                      </a:pPr>
                      <a:r>
                        <a:rPr lang="en-US" sz="800" b="0">
                          <a:latin typeface="Times New Roman" panose="02020603050405020304" charset="0"/>
                          <a:cs typeface="Times New Roman" panose="02020603050405020304" charset="0"/>
                        </a:rPr>
                        <a:t>（</a:t>
                      </a:r>
                      <a:r>
                        <a:rPr lang="en-US" sz="800" b="0">
                          <a:latin typeface="方正仿宋_GB2312" charset="0"/>
                          <a:cs typeface="方正仿宋_GB2312" charset="0"/>
                        </a:rPr>
                        <a:t>4</a:t>
                      </a:r>
                      <a:r>
                        <a:rPr lang="en-US" sz="800" b="0">
                          <a:latin typeface="Times New Roman" panose="02020603050405020304" charset="0"/>
                          <a:cs typeface="Times New Roman" panose="02020603050405020304" charset="0"/>
                        </a:rPr>
                        <a:t>）</a:t>
                      </a:r>
                      <a:endParaRPr lang="en-US" sz="800" b="0">
                        <a:latin typeface="Times New Roman" panose="02020603050405020304" charset="0"/>
                        <a:cs typeface="Times New Roman" panose="02020603050405020304" charset="0"/>
                      </a:endParaRPr>
                    </a:p>
                    <a:p>
                      <a:pPr indent="0" algn="ctr">
                        <a:buNone/>
                      </a:pPr>
                      <a:r>
                        <a:rPr lang="en-US" sz="800" b="0">
                          <a:latin typeface="Times New Roman" panose="02020603050405020304" charset="0"/>
                          <a:cs typeface="Times New Roman" panose="02020603050405020304" charset="0"/>
                        </a:rPr>
                        <a:t>（</a:t>
                      </a:r>
                      <a:r>
                        <a:rPr lang="en-US" sz="800" b="0">
                          <a:latin typeface="方正仿宋_GB2312" charset="0"/>
                          <a:cs typeface="方正仿宋_GB2312" charset="0"/>
                        </a:rPr>
                        <a:t>5</a:t>
                      </a:r>
                      <a:r>
                        <a:rPr lang="en-US" sz="800" b="0">
                          <a:latin typeface="Times New Roman" panose="02020603050405020304" charset="0"/>
                          <a:cs typeface="Times New Roman" panose="02020603050405020304" charset="0"/>
                        </a:rPr>
                        <a:t>）</a:t>
                      </a:r>
                      <a:endParaRPr lang="en-US" altLang="en-US" sz="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535430">
                <a:tc>
                  <a:txBody>
                    <a:bodyPr/>
                    <a:p>
                      <a:pPr indent="0" algn="ctr">
                        <a:buNone/>
                      </a:pPr>
                      <a:r>
                        <a:rPr lang="en-US" sz="800" b="0">
                          <a:latin typeface="Times New Roman" panose="02020603050405020304" charset="0"/>
                          <a:cs typeface="Times New Roman" panose="02020603050405020304" charset="0"/>
                        </a:rPr>
                        <a:t>4</a:t>
                      </a:r>
                      <a:endParaRPr lang="en-US" altLang="en-US" sz="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1">
                          <a:latin typeface="Times New Roman" panose="02020603050405020304" charset="0"/>
                          <a:cs typeface="Times New Roman" panose="02020603050405020304" charset="0"/>
                        </a:rPr>
                        <a:t>知识单元四： 金属基复合材料</a:t>
                      </a:r>
                      <a:endParaRPr lang="en-US" sz="800" b="1">
                        <a:latin typeface="Times New Roman" panose="02020603050405020304" charset="0"/>
                        <a:cs typeface="Times New Roman" panose="02020603050405020304" charset="0"/>
                      </a:endParaRPr>
                    </a:p>
                    <a:p>
                      <a:pPr indent="0">
                        <a:buNone/>
                      </a:pPr>
                      <a:r>
                        <a:rPr lang="en-US" sz="800" b="1">
                          <a:latin typeface="Times New Roman" panose="02020603050405020304" charset="0"/>
                          <a:cs typeface="Times New Roman" panose="02020603050405020304" charset="0"/>
                        </a:rPr>
                        <a:t>知识点1：金属基复合材料的基体</a:t>
                      </a:r>
                      <a:endParaRPr lang="en-US" sz="800" b="1">
                        <a:latin typeface="Times New Roman" panose="02020603050405020304" charset="0"/>
                        <a:cs typeface="Times New Roman" panose="02020603050405020304" charset="0"/>
                      </a:endParaRPr>
                    </a:p>
                    <a:p>
                      <a:pPr indent="0">
                        <a:buNone/>
                      </a:pPr>
                      <a:r>
                        <a:rPr lang="en-US" sz="800" b="0">
                          <a:latin typeface="Times New Roman" panose="02020603050405020304" charset="0"/>
                          <a:cs typeface="Times New Roman" panose="02020603050405020304" charset="0"/>
                        </a:rPr>
                        <a:t>对照聚合物基复合材料的基础知识，金属基复合材料的定义及其分类，基体的选用原则。</a:t>
                      </a:r>
                      <a:endParaRPr lang="en-US" sz="800" b="0">
                        <a:latin typeface="Times New Roman" panose="02020603050405020304" charset="0"/>
                        <a:cs typeface="Times New Roman" panose="02020603050405020304" charset="0"/>
                      </a:endParaRPr>
                    </a:p>
                    <a:p>
                      <a:pPr indent="0">
                        <a:buNone/>
                      </a:pPr>
                      <a:r>
                        <a:rPr lang="en-US" sz="800" b="1">
                          <a:latin typeface="Times New Roman" panose="02020603050405020304" charset="0"/>
                          <a:cs typeface="Times New Roman" panose="02020603050405020304" charset="0"/>
                        </a:rPr>
                        <a:t>知识点2：金属基复合材料的制造方法</a:t>
                      </a:r>
                      <a:endParaRPr lang="en-US" sz="800" b="1">
                        <a:latin typeface="Times New Roman" panose="02020603050405020304" charset="0"/>
                        <a:cs typeface="Times New Roman" panose="02020603050405020304" charset="0"/>
                      </a:endParaRPr>
                    </a:p>
                    <a:p>
                      <a:pPr indent="0">
                        <a:buNone/>
                      </a:pPr>
                      <a:r>
                        <a:rPr lang="en-US" sz="800" b="0">
                          <a:latin typeface="Times New Roman" panose="02020603050405020304" charset="0"/>
                          <a:cs typeface="Times New Roman" panose="02020603050405020304" charset="0"/>
                        </a:rPr>
                        <a:t>结合科研案例，金属基复合材料的制备方法。</a:t>
                      </a:r>
                      <a:endParaRPr lang="en-US" sz="800" b="0">
                        <a:latin typeface="Times New Roman" panose="02020603050405020304" charset="0"/>
                        <a:cs typeface="Times New Roman" panose="02020603050405020304" charset="0"/>
                      </a:endParaRPr>
                    </a:p>
                    <a:p>
                      <a:pPr indent="0">
                        <a:buNone/>
                      </a:pPr>
                      <a:r>
                        <a:rPr lang="en-US" sz="800" b="1">
                          <a:latin typeface="Times New Roman" panose="02020603050405020304" charset="0"/>
                          <a:cs typeface="Times New Roman" panose="02020603050405020304" charset="0"/>
                        </a:rPr>
                        <a:t>知识点3：金属基复合材料的界面和性能</a:t>
                      </a:r>
                      <a:endParaRPr lang="en-US" sz="800" b="0">
                        <a:latin typeface="Times New Roman" panose="02020603050405020304" charset="0"/>
                        <a:cs typeface="Times New Roman" panose="02020603050405020304" charset="0"/>
                      </a:endParaRPr>
                    </a:p>
                    <a:p>
                      <a:pPr indent="0">
                        <a:buNone/>
                      </a:pPr>
                      <a:r>
                        <a:rPr lang="en-US" sz="800" b="0">
                          <a:latin typeface="Times New Roman" panose="02020603050405020304" charset="0"/>
                          <a:cs typeface="Times New Roman" panose="02020603050405020304" charset="0"/>
                        </a:rPr>
                        <a:t>金属基复合材料在生产实际中的具体应用</a:t>
                      </a:r>
                      <a:r>
                        <a:rPr lang="zh-CN" altLang="en-US" sz="800" b="0">
                          <a:latin typeface="Times New Roman" panose="02020603050405020304" charset="0"/>
                          <a:cs typeface="Times New Roman" panose="02020603050405020304" charset="0"/>
                        </a:rPr>
                        <a:t>，</a:t>
                      </a:r>
                      <a:r>
                        <a:rPr lang="en-US" sz="800" b="0">
                          <a:latin typeface="Times New Roman" panose="02020603050405020304" charset="0"/>
                          <a:cs typeface="Times New Roman" panose="02020603050405020304" charset="0"/>
                        </a:rPr>
                        <a:t>以及金属基复合材料的界面类型、结构及界面优化和界面反应的控制途径。</a:t>
                      </a:r>
                      <a:endParaRPr lang="en-US" sz="800" b="0">
                        <a:latin typeface="Times New Roman" panose="02020603050405020304" charset="0"/>
                        <a:cs typeface="Times New Roman" panose="02020603050405020304" charset="0"/>
                      </a:endParaRPr>
                    </a:p>
                    <a:p>
                      <a:pPr indent="0">
                        <a:buNone/>
                      </a:pPr>
                      <a:r>
                        <a:rPr lang="en-US" sz="800" b="1">
                          <a:latin typeface="Times New Roman" panose="02020603050405020304" charset="0"/>
                          <a:cs typeface="Times New Roman" panose="02020603050405020304" charset="0"/>
                        </a:rPr>
                        <a:t>重点：</a:t>
                      </a:r>
                      <a:r>
                        <a:rPr lang="en-US" sz="800" b="0">
                          <a:latin typeface="Times New Roman" panose="02020603050405020304" charset="0"/>
                          <a:cs typeface="Times New Roman" panose="02020603050405020304" charset="0"/>
                        </a:rPr>
                        <a:t>金属基复合材料的制备方法、对照聚合物基复合材料的基础知</a:t>
                      </a:r>
                      <a:endParaRPr lang="en-US" sz="800" b="0">
                        <a:latin typeface="Times New Roman" panose="02020603050405020304" charset="0"/>
                        <a:cs typeface="Times New Roman" panose="02020603050405020304" charset="0"/>
                      </a:endParaRPr>
                    </a:p>
                    <a:p>
                      <a:pPr indent="0">
                        <a:buNone/>
                      </a:pPr>
                      <a:r>
                        <a:rPr lang="en-US" sz="800" b="1">
                          <a:latin typeface="Times New Roman" panose="02020603050405020304" charset="0"/>
                          <a:cs typeface="Times New Roman" panose="02020603050405020304" charset="0"/>
                        </a:rPr>
                        <a:t>难点：</a:t>
                      </a:r>
                      <a:r>
                        <a:rPr lang="en-US" sz="800" b="0">
                          <a:latin typeface="Times New Roman" panose="02020603050405020304" charset="0"/>
                          <a:cs typeface="Times New Roman" panose="02020603050405020304" charset="0"/>
                        </a:rPr>
                        <a:t>金属基复合材料的制备方法</a:t>
                      </a:r>
                      <a:endParaRPr lang="en-US" sz="800" b="0">
                        <a:latin typeface="Times New Roman" panose="02020603050405020304" charset="0"/>
                        <a:cs typeface="Times New Roman" panose="02020603050405020304" charset="0"/>
                      </a:endParaRPr>
                    </a:p>
                    <a:p>
                      <a:pPr indent="0">
                        <a:buNone/>
                      </a:pPr>
                      <a:r>
                        <a:rPr lang="zh-CN" altLang="en-US" sz="800" b="1">
                          <a:latin typeface="Times New Roman" panose="02020603050405020304" charset="0"/>
                          <a:ea typeface="宋体" panose="02010600030101010101" pitchFamily="2" charset="-122"/>
                          <a:cs typeface="Times New Roman" panose="02020603050405020304" charset="0"/>
                        </a:rPr>
                        <a:t>课程思政：马里亚纳海沟深潜实验</a:t>
                      </a:r>
                      <a:endParaRPr lang="zh-CN" altLang="en-US" sz="800" b="1">
                        <a:latin typeface="Times New Roman" panose="02020603050405020304" charset="0"/>
                        <a:ea typeface="宋体" panose="02010600030101010101" pitchFamily="2" charset="-122"/>
                        <a:cs typeface="Times New Roman" panose="02020603050405020304" charset="0"/>
                      </a:endParaRPr>
                    </a:p>
                  </a:txBody>
                  <a:tcPr marL="68580" marR="6858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charset="0"/>
                          <a:cs typeface="Times New Roman" panose="02020603050405020304" charset="0"/>
                        </a:rPr>
                        <a:t>8</a:t>
                      </a:r>
                      <a:endParaRPr lang="en-US" altLang="en-US" sz="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800" b="0">
                          <a:latin typeface="方正仿宋_GB2312" charset="0"/>
                          <a:cs typeface="方正仿宋_GB2312" charset="0"/>
                        </a:rPr>
                        <a:t>1.掌握</a:t>
                      </a:r>
                      <a:r>
                        <a:rPr lang="en-US" sz="800" b="0">
                          <a:latin typeface="Times New Roman" panose="02020603050405020304" charset="0"/>
                          <a:cs typeface="Times New Roman" panose="02020603050405020304" charset="0"/>
                        </a:rPr>
                        <a:t>金属基复合材料的定义</a:t>
                      </a:r>
                      <a:r>
                        <a:rPr lang="en-US" sz="800" b="0">
                          <a:latin typeface="方正仿宋_GB2312" charset="0"/>
                          <a:cs typeface="方正仿宋_GB2312" charset="0"/>
                        </a:rPr>
                        <a:t>、</a:t>
                      </a:r>
                      <a:r>
                        <a:rPr lang="en-US" sz="800" b="0">
                          <a:latin typeface="Times New Roman" panose="02020603050405020304" charset="0"/>
                          <a:cs typeface="Times New Roman" panose="02020603050405020304" charset="0"/>
                        </a:rPr>
                        <a:t>分类</a:t>
                      </a:r>
                      <a:r>
                        <a:rPr lang="en-US" sz="800" b="0">
                          <a:latin typeface="方正仿宋_GB2312" charset="0"/>
                          <a:cs typeface="方正仿宋_GB2312" charset="0"/>
                        </a:rPr>
                        <a:t>、</a:t>
                      </a:r>
                      <a:r>
                        <a:rPr lang="en-US" sz="800" b="0">
                          <a:latin typeface="Times New Roman" panose="02020603050405020304" charset="0"/>
                          <a:cs typeface="Times New Roman" panose="02020603050405020304" charset="0"/>
                        </a:rPr>
                        <a:t>制备原理</a:t>
                      </a:r>
                      <a:r>
                        <a:rPr lang="en-US" sz="800" b="0">
                          <a:latin typeface="方正仿宋_GB2312" charset="0"/>
                          <a:cs typeface="方正仿宋_GB2312" charset="0"/>
                        </a:rPr>
                        <a:t>、界面类型、结构、界面优化和界面反应控制途径、熟知常见的金属基体及金属基复合材料常见的制备方法</a:t>
                      </a:r>
                      <a:r>
                        <a:rPr lang="en-US" sz="800" b="0">
                          <a:latin typeface="Times New Roman" panose="02020603050405020304" charset="0"/>
                          <a:cs typeface="Times New Roman" panose="02020603050405020304" charset="0"/>
                        </a:rPr>
                        <a:t>。</a:t>
                      </a:r>
                      <a:endParaRPr lang="en-US" sz="800" b="0">
                        <a:latin typeface="Times New Roman" panose="02020603050405020304" charset="0"/>
                        <a:cs typeface="Times New Roman" panose="02020603050405020304" charset="0"/>
                      </a:endParaRPr>
                    </a:p>
                    <a:p>
                      <a:pPr indent="0">
                        <a:buNone/>
                      </a:pPr>
                      <a:r>
                        <a:rPr lang="en-US" sz="800" b="0">
                          <a:solidFill>
                            <a:srgbClr val="FF0000"/>
                          </a:solidFill>
                          <a:latin typeface="Times New Roman" panose="02020603050405020304" charset="0"/>
                          <a:cs typeface="Times New Roman" panose="02020603050405020304" charset="0"/>
                        </a:rPr>
                        <a:t>2</a:t>
                      </a:r>
                      <a:r>
                        <a:rPr lang="zh-CN" altLang="en-US" sz="800" b="0">
                          <a:solidFill>
                            <a:srgbClr val="FF0000"/>
                          </a:solidFill>
                          <a:latin typeface="Times New Roman" panose="02020603050405020304" charset="0"/>
                          <a:cs typeface="Times New Roman" panose="02020603050405020304" charset="0"/>
                        </a:rPr>
                        <a:t>应用</a:t>
                      </a:r>
                      <a:r>
                        <a:rPr lang="en-US" sz="800" b="0">
                          <a:solidFill>
                            <a:srgbClr val="FF0000"/>
                          </a:solidFill>
                          <a:latin typeface="Times New Roman" panose="02020603050405020304" charset="0"/>
                          <a:cs typeface="Times New Roman" panose="02020603050405020304" charset="0"/>
                        </a:rPr>
                        <a:t>金属复合材料的分类及基体的选用原则</a:t>
                      </a:r>
                      <a:r>
                        <a:rPr lang="zh-CN" altLang="en-US" sz="800" b="0">
                          <a:solidFill>
                            <a:srgbClr val="FF0000"/>
                          </a:solidFill>
                          <a:latin typeface="方正仿宋_GB2312" charset="0"/>
                          <a:cs typeface="方正仿宋_GB2312" charset="0"/>
                        </a:rPr>
                        <a:t>，能够对</a:t>
                      </a:r>
                      <a:r>
                        <a:rPr lang="en-US" sz="800" b="0">
                          <a:solidFill>
                            <a:srgbClr val="FF0000"/>
                          </a:solidFill>
                          <a:latin typeface="Times New Roman" panose="02020603050405020304" charset="0"/>
                          <a:cs typeface="Times New Roman" panose="02020603050405020304" charset="0"/>
                        </a:rPr>
                        <a:t>金属基复合材料的界面类型、结构及界面优化。</a:t>
                      </a:r>
                      <a:endParaRPr lang="en-US" sz="800" b="0">
                        <a:latin typeface="Times New Roman" panose="02020603050405020304" charset="0"/>
                        <a:cs typeface="Times New Roman" panose="02020603050405020304" charset="0"/>
                      </a:endParaRPr>
                    </a:p>
                    <a:p>
                      <a:pPr indent="0">
                        <a:buNone/>
                      </a:pPr>
                      <a:r>
                        <a:rPr lang="en-US" sz="800" b="0">
                          <a:latin typeface="方正仿宋_GB2312" charset="0"/>
                          <a:cs typeface="方正仿宋_GB2312" charset="0"/>
                        </a:rPr>
                        <a:t>3.根据金属基复合材料的界面类型、结构及界面优化和界面反应，正确设计金属基复合材料的制备工艺。</a:t>
                      </a:r>
                      <a:endParaRPr lang="en-US" sz="800" b="0">
                        <a:latin typeface="方正仿宋_GB2312" charset="0"/>
                        <a:cs typeface="方正仿宋_GB2312" charset="0"/>
                      </a:endParaRPr>
                    </a:p>
                    <a:p>
                      <a:pPr indent="0">
                        <a:buNone/>
                      </a:pPr>
                      <a:r>
                        <a:rPr lang="en-US" sz="800" b="0">
                          <a:latin typeface="Times New Roman" panose="02020603050405020304" charset="0"/>
                          <a:cs typeface="Times New Roman" panose="02020603050405020304" charset="0"/>
                        </a:rPr>
                        <a:t>4.用案例法介绍我国科学家采在金属基复合材料中的工作亮点，</a:t>
                      </a:r>
                      <a:r>
                        <a:rPr lang="zh-CN" altLang="en-US" sz="800" b="0">
                          <a:latin typeface="Times New Roman" panose="02020603050405020304" charset="0"/>
                          <a:cs typeface="Times New Roman" panose="02020603050405020304" charset="0"/>
                        </a:rPr>
                        <a:t>增强</a:t>
                      </a:r>
                      <a:r>
                        <a:rPr lang="en-US" sz="800" b="0">
                          <a:latin typeface="Times New Roman" panose="02020603050405020304" charset="0"/>
                          <a:cs typeface="Times New Roman" panose="02020603050405020304" charset="0"/>
                        </a:rPr>
                        <a:t>专业自信，提高学习热情，激发爱国情怀。</a:t>
                      </a:r>
                      <a:r>
                        <a:rPr lang="en-US" sz="800" b="0">
                          <a:latin typeface="Calibri" panose="020F0502020204030204" pitchFamily="34" charset="0"/>
                          <a:cs typeface="Calibri" panose="020F0502020204030204" pitchFamily="34" charset="0"/>
                        </a:rPr>
                        <a:t> </a:t>
                      </a:r>
                      <a:endParaRPr lang="en-US" altLang="en-US" sz="800" b="0">
                        <a:latin typeface="方正仿宋_GB2312" charset="0"/>
                        <a:ea typeface="方正仿宋_GB2312" charset="0"/>
                        <a:cs typeface="方正仿宋_GB2312" charset="0"/>
                      </a:endParaRPr>
                    </a:p>
                  </a:txBody>
                  <a:tcPr marL="68580" marR="6858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仿宋_GB2312" charset="0"/>
                          <a:cs typeface="方正仿宋_GB2312" charset="0"/>
                        </a:rPr>
                        <a:t>理论</a:t>
                      </a:r>
                      <a:r>
                        <a:rPr lang="en-US" sz="800" b="0">
                          <a:solidFill>
                            <a:srgbClr val="000000"/>
                          </a:solidFill>
                          <a:latin typeface="Times New Roman" panose="02020603050405020304" charset="0"/>
                          <a:cs typeface="Times New Roman" panose="02020603050405020304" charset="0"/>
                        </a:rPr>
                        <a:t>讲授</a:t>
                      </a:r>
                      <a:endParaRPr lang="en-US" sz="800" b="0">
                        <a:solidFill>
                          <a:srgbClr val="000000"/>
                        </a:solidFill>
                        <a:latin typeface="Times New Roman" panose="02020603050405020304" charset="0"/>
                        <a:cs typeface="Times New Roman" panose="02020603050405020304" charset="0"/>
                      </a:endParaRPr>
                    </a:p>
                    <a:p>
                      <a:pPr indent="0" algn="ctr">
                        <a:buNone/>
                      </a:pPr>
                      <a:r>
                        <a:rPr lang="en-US" sz="800" b="0">
                          <a:solidFill>
                            <a:srgbClr val="000000"/>
                          </a:solidFill>
                          <a:latin typeface="Times New Roman" panose="02020603050405020304" charset="0"/>
                          <a:cs typeface="Times New Roman" panose="02020603050405020304" charset="0"/>
                        </a:rPr>
                        <a:t>小组合作</a:t>
                      </a:r>
                      <a:endParaRPr lang="en-US" sz="800" b="0">
                        <a:solidFill>
                          <a:srgbClr val="000000"/>
                        </a:solidFill>
                        <a:latin typeface="Times New Roman" panose="02020603050405020304" charset="0"/>
                        <a:cs typeface="Times New Roman" panose="02020603050405020304" charset="0"/>
                      </a:endParaRPr>
                    </a:p>
                    <a:p>
                      <a:pPr indent="0" algn="ctr">
                        <a:buNone/>
                      </a:pPr>
                      <a:r>
                        <a:rPr lang="en-US" sz="800" b="0">
                          <a:solidFill>
                            <a:srgbClr val="000000"/>
                          </a:solidFill>
                          <a:latin typeface="Times New Roman" panose="02020603050405020304" charset="0"/>
                          <a:cs typeface="Times New Roman" panose="02020603050405020304" charset="0"/>
                        </a:rPr>
                        <a:t>案例教学</a:t>
                      </a:r>
                      <a:endParaRPr lang="en-US" sz="800" b="0">
                        <a:solidFill>
                          <a:srgbClr val="000000"/>
                        </a:solidFill>
                        <a:latin typeface="Times New Roman" panose="02020603050405020304" charset="0"/>
                        <a:cs typeface="Times New Roman" panose="02020603050405020304" charset="0"/>
                      </a:endParaRPr>
                    </a:p>
                    <a:p>
                      <a:pPr indent="0" algn="ctr">
                        <a:buNone/>
                      </a:pPr>
                      <a:r>
                        <a:rPr lang="en-US" sz="800" b="0">
                          <a:latin typeface="方正仿宋_GB2312" charset="0"/>
                          <a:cs typeface="方正仿宋_GB2312" charset="0"/>
                        </a:rPr>
                        <a:t>在线慕课</a:t>
                      </a:r>
                      <a:endParaRPr lang="en-US" altLang="en-US" sz="800" b="0">
                        <a:solidFill>
                          <a:srgbClr val="000000"/>
                        </a:solidFill>
                        <a:latin typeface="方正仿宋_GB2312" charset="0"/>
                        <a:ea typeface="方正仿宋_GB2312" charset="0"/>
                        <a:cs typeface="方正仿宋_GB2312"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800" b="0">
                          <a:latin typeface="Times New Roman" panose="02020603050405020304" charset="0"/>
                          <a:cs typeface="Times New Roman" panose="02020603050405020304" charset="0"/>
                        </a:rPr>
                        <a:t>（1）</a:t>
                      </a:r>
                      <a:endParaRPr lang="en-US" sz="800" b="0">
                        <a:latin typeface="Times New Roman" panose="02020603050405020304" charset="0"/>
                        <a:cs typeface="Times New Roman" panose="02020603050405020304" charset="0"/>
                      </a:endParaRPr>
                    </a:p>
                    <a:p>
                      <a:pPr indent="0" algn="ctr">
                        <a:buNone/>
                      </a:pPr>
                      <a:r>
                        <a:rPr lang="en-US" sz="800" b="0">
                          <a:solidFill>
                            <a:srgbClr val="FF0000"/>
                          </a:solidFill>
                          <a:latin typeface="Times New Roman" panose="02020603050405020304" charset="0"/>
                          <a:cs typeface="Times New Roman" panose="02020603050405020304" charset="0"/>
                        </a:rPr>
                        <a:t>（2）</a:t>
                      </a:r>
                      <a:endParaRPr lang="en-US" sz="800" b="0">
                        <a:latin typeface="Times New Roman" panose="02020603050405020304" charset="0"/>
                        <a:cs typeface="Times New Roman" panose="02020603050405020304" charset="0"/>
                      </a:endParaRPr>
                    </a:p>
                    <a:p>
                      <a:pPr indent="0" algn="ctr">
                        <a:buNone/>
                      </a:pPr>
                      <a:r>
                        <a:rPr lang="en-US" sz="800" b="0">
                          <a:latin typeface="Times New Roman" panose="02020603050405020304" charset="0"/>
                          <a:cs typeface="Times New Roman" panose="02020603050405020304" charset="0"/>
                        </a:rPr>
                        <a:t>（3）</a:t>
                      </a:r>
                      <a:endParaRPr lang="en-US" sz="800" b="0">
                        <a:latin typeface="Times New Roman" panose="02020603050405020304" charset="0"/>
                        <a:cs typeface="Times New Roman" panose="02020603050405020304" charset="0"/>
                      </a:endParaRPr>
                    </a:p>
                    <a:p>
                      <a:pPr indent="0" algn="ctr">
                        <a:buNone/>
                      </a:pPr>
                      <a:r>
                        <a:rPr lang="en-US" sz="800" b="0">
                          <a:latin typeface="Times New Roman" panose="02020603050405020304" charset="0"/>
                          <a:cs typeface="Times New Roman" panose="02020603050405020304" charset="0"/>
                        </a:rPr>
                        <a:t>（</a:t>
                      </a:r>
                      <a:r>
                        <a:rPr lang="en-US" sz="800" b="0">
                          <a:latin typeface="方正仿宋_GB2312" charset="0"/>
                          <a:cs typeface="方正仿宋_GB2312" charset="0"/>
                        </a:rPr>
                        <a:t>5</a:t>
                      </a:r>
                      <a:r>
                        <a:rPr lang="en-US" sz="800" b="0">
                          <a:latin typeface="Times New Roman" panose="02020603050405020304" charset="0"/>
                          <a:cs typeface="Times New Roman" panose="02020603050405020304" charset="0"/>
                        </a:rPr>
                        <a:t>）</a:t>
                      </a:r>
                      <a:endParaRPr lang="en-US" altLang="en-US" sz="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教学大纲设计</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1" name="文本框 17"/>
          <p:cNvSpPr txBox="1">
            <a:spLocks noChangeArrowheads="1"/>
          </p:cNvSpPr>
          <p:nvPr/>
        </p:nvSpPr>
        <p:spPr bwMode="auto">
          <a:xfrm>
            <a:off x="2052320" y="790575"/>
            <a:ext cx="310515" cy="570230"/>
          </a:xfrm>
          <a:prstGeom prst="rect">
            <a:avLst/>
          </a:prstGeom>
          <a:noFill/>
          <a:ln>
            <a:noFill/>
          </a:ln>
        </p:spPr>
        <p:txBody>
          <a:bodyPr wrap="non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lang="zh-CN" altLang="en-US" sz="3200" b="1" dirty="0" smtClean="0">
              <a:solidFill>
                <a:srgbClr val="FF0000"/>
              </a:solidFill>
              <a:latin typeface="+mj-ea"/>
              <a:ea typeface="+mj-ea"/>
            </a:endParaRPr>
          </a:p>
        </p:txBody>
      </p: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graphicFrame>
        <p:nvGraphicFramePr>
          <p:cNvPr id="2" name="表格 1"/>
          <p:cNvGraphicFramePr/>
          <p:nvPr/>
        </p:nvGraphicFramePr>
        <p:xfrm>
          <a:off x="1803718" y="748887"/>
          <a:ext cx="7205345" cy="3567430"/>
        </p:xfrm>
        <a:graphic>
          <a:graphicData uri="http://schemas.openxmlformats.org/drawingml/2006/table">
            <a:tbl>
              <a:tblPr/>
              <a:tblGrid>
                <a:gridCol w="289560"/>
                <a:gridCol w="2479040"/>
                <a:gridCol w="378460"/>
                <a:gridCol w="2982595"/>
                <a:gridCol w="604520"/>
                <a:gridCol w="471170"/>
              </a:tblGrid>
              <a:tr h="298450">
                <a:tc>
                  <a:txBody>
                    <a:bodyPr/>
                    <a:p>
                      <a:pPr indent="0" algn="ctr">
                        <a:buNone/>
                      </a:pPr>
                      <a:r>
                        <a:rPr lang="en-US" sz="1000" b="1">
                          <a:latin typeface="Times New Roman" panose="02020603050405020304" charset="0"/>
                          <a:cs typeface="Times New Roman" panose="02020603050405020304" charset="0"/>
                        </a:rPr>
                        <a:t>序号</a:t>
                      </a:r>
                      <a:endParaRPr lang="en-US" altLang="en-US" sz="10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Times New Roman" panose="02020603050405020304" charset="0"/>
                          <a:cs typeface="Times New Roman" panose="02020603050405020304" charset="0"/>
                        </a:rPr>
                        <a:t>知识点</a:t>
                      </a:r>
                      <a:endParaRPr lang="en-US" altLang="en-US" sz="10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Times New Roman" panose="02020603050405020304" charset="0"/>
                          <a:cs typeface="Times New Roman" panose="02020603050405020304" charset="0"/>
                        </a:rPr>
                        <a:t>学时</a:t>
                      </a:r>
                      <a:endParaRPr lang="en-US" altLang="en-US" sz="10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Times New Roman" panose="02020603050405020304" charset="0"/>
                          <a:cs typeface="Times New Roman" panose="02020603050405020304" charset="0"/>
                        </a:rPr>
                        <a:t>学习产出</a:t>
                      </a:r>
                      <a:endParaRPr lang="en-US" altLang="en-US" sz="10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Times New Roman" panose="02020603050405020304" charset="0"/>
                          <a:cs typeface="Times New Roman" panose="02020603050405020304" charset="0"/>
                        </a:rPr>
                        <a:t>教学</a:t>
                      </a:r>
                      <a:endParaRPr lang="en-US" sz="1000" b="1">
                        <a:latin typeface="Times New Roman" panose="02020603050405020304" charset="0"/>
                        <a:cs typeface="Times New Roman" panose="02020603050405020304" charset="0"/>
                      </a:endParaRPr>
                    </a:p>
                    <a:p>
                      <a:pPr indent="0" algn="ctr">
                        <a:buNone/>
                      </a:pPr>
                      <a:r>
                        <a:rPr lang="en-US" sz="1000" b="1">
                          <a:latin typeface="Times New Roman" panose="02020603050405020304" charset="0"/>
                          <a:cs typeface="Times New Roman" panose="02020603050405020304" charset="0"/>
                        </a:rPr>
                        <a:t>方法</a:t>
                      </a:r>
                      <a:endParaRPr lang="en-US" altLang="en-US" sz="10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Times New Roman" panose="02020603050405020304" charset="0"/>
                          <a:cs typeface="Times New Roman" panose="02020603050405020304" charset="0"/>
                        </a:rPr>
                        <a:t>课程目标</a:t>
                      </a:r>
                      <a:endParaRPr lang="en-US" altLang="en-US" sz="10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99390">
                <a:tc>
                  <a:txBody>
                    <a:bodyPr/>
                    <a:p>
                      <a:pPr indent="0" algn="ctr">
                        <a:buNone/>
                      </a:pPr>
                      <a:r>
                        <a:rPr lang="en-US" sz="1000" b="0">
                          <a:latin typeface="Times New Roman" panose="02020603050405020304" charset="0"/>
                          <a:cs typeface="Times New Roman" panose="02020603050405020304" charset="0"/>
                        </a:rPr>
                        <a:t> </a:t>
                      </a:r>
                      <a:endParaRPr lang="en-US" altLang="en-US" sz="1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900" b="0">
                          <a:latin typeface="Times New Roman" panose="02020603050405020304" charset="0"/>
                          <a:cs typeface="Times New Roman" panose="02020603050405020304" charset="0"/>
                        </a:rPr>
                        <a:t> </a:t>
                      </a:r>
                      <a:endParaRPr lang="en-US" altLang="en-US" sz="9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latin typeface="Times New Roman" panose="02020603050405020304" charset="0"/>
                          <a:cs typeface="Times New Roman" panose="02020603050405020304" charset="0"/>
                        </a:rPr>
                        <a:t> </a:t>
                      </a:r>
                      <a:endParaRPr lang="en-US" altLang="en-US" sz="9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Times New Roman" panose="02020603050405020304" charset="0"/>
                          <a:cs typeface="Times New Roman" panose="02020603050405020304" charset="0"/>
                        </a:rPr>
                        <a:t> </a:t>
                      </a:r>
                      <a:endParaRPr lang="en-US" altLang="en-US" sz="9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Times New Roman" panose="02020603050405020304" charset="0"/>
                          <a:cs typeface="Times New Roman" panose="02020603050405020304" charset="0"/>
                        </a:rPr>
                        <a:t> </a:t>
                      </a:r>
                      <a:endParaRPr lang="en-US" altLang="en-US" sz="9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charset="0"/>
                          <a:cs typeface="Times New Roman" panose="02020603050405020304" charset="0"/>
                        </a:rPr>
                        <a:t> </a:t>
                      </a:r>
                      <a:endParaRPr lang="en-US" altLang="en-US" sz="1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478280">
                <a:tc>
                  <a:txBody>
                    <a:bodyPr/>
                    <a:p>
                      <a:pPr indent="0" algn="ctr">
                        <a:buNone/>
                      </a:pPr>
                      <a:r>
                        <a:rPr lang="en-US" sz="1000" b="0">
                          <a:latin typeface="Times New Roman" panose="02020603050405020304" charset="0"/>
                          <a:cs typeface="Times New Roman" panose="02020603050405020304" charset="0"/>
                        </a:rPr>
                        <a:t>2</a:t>
                      </a:r>
                      <a:endParaRPr lang="en-US" altLang="en-US" sz="1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charset="0"/>
                          <a:cs typeface="Times New Roman" panose="02020603050405020304" charset="0"/>
                        </a:rPr>
                        <a:t>知识单元二：核酸</a:t>
                      </a:r>
                      <a:endParaRPr lang="en-US" sz="1000" b="1">
                        <a:latin typeface="Times New Roman" panose="02020603050405020304" charset="0"/>
                        <a:cs typeface="Times New Roman" panose="02020603050405020304" charset="0"/>
                      </a:endParaRPr>
                    </a:p>
                    <a:p>
                      <a:pPr indent="0">
                        <a:buNone/>
                      </a:pPr>
                      <a:r>
                        <a:rPr lang="en-US" sz="1000" b="1">
                          <a:latin typeface="Times New Roman" panose="02020603050405020304" charset="0"/>
                          <a:cs typeface="Times New Roman" panose="02020603050405020304" charset="0"/>
                        </a:rPr>
                        <a:t>知识点：</a:t>
                      </a:r>
                      <a:endParaRPr lang="en-US" sz="1000" b="1">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1.核酸结构与功能</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2.DNA的合成</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3.基因与基因组</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4.RNA的合成</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5.核酸分子生物学标志物</a:t>
                      </a:r>
                      <a:endParaRPr lang="en-US" sz="900" b="0">
                        <a:solidFill>
                          <a:srgbClr val="000000"/>
                        </a:solidFill>
                        <a:latin typeface="Times New Roman" panose="02020603050405020304" charset="0"/>
                        <a:cs typeface="Times New Roman" panose="02020603050405020304" charset="0"/>
                      </a:endParaRPr>
                    </a:p>
                    <a:p>
                      <a:pPr indent="0">
                        <a:buNone/>
                      </a:pPr>
                      <a:r>
                        <a:rPr lang="en-US" sz="1000" b="1">
                          <a:latin typeface="Times New Roman" panose="02020603050405020304" charset="0"/>
                          <a:cs typeface="Times New Roman" panose="02020603050405020304" charset="0"/>
                        </a:rPr>
                        <a:t>重点：</a:t>
                      </a:r>
                      <a:r>
                        <a:rPr lang="en-US" sz="900" b="0">
                          <a:solidFill>
                            <a:srgbClr val="000000"/>
                          </a:solidFill>
                          <a:latin typeface="Times New Roman" panose="02020603050405020304" charset="0"/>
                          <a:cs typeface="Times New Roman" panose="02020603050405020304" charset="0"/>
                        </a:rPr>
                        <a:t>DNA结构特点，DNA合成的特点与调节；基因、基因组、质粒的概念；原核生物、真核生物及病毒基因组的特征；RNA合成的特点与调节；核酸分子生物学标志物概念与分类。</a:t>
                      </a:r>
                      <a:r>
                        <a:rPr lang="en-US" sz="1000" b="1">
                          <a:latin typeface="Times New Roman" panose="02020603050405020304" charset="0"/>
                          <a:cs typeface="Times New Roman" panose="02020603050405020304" charset="0"/>
                        </a:rPr>
                        <a:t>难点：</a:t>
                      </a:r>
                      <a:r>
                        <a:rPr lang="en-US" sz="900" b="0">
                          <a:solidFill>
                            <a:srgbClr val="000000"/>
                          </a:solidFill>
                          <a:latin typeface="Times New Roman" panose="02020603050405020304" charset="0"/>
                          <a:cs typeface="Times New Roman" panose="02020603050405020304" charset="0"/>
                        </a:rPr>
                        <a:t>核酸合成的过程。</a:t>
                      </a:r>
                      <a:endParaRPr lang="en-US" altLang="en-US" sz="1000" b="1">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仿宋" panose="02010609060101010101" charset="-122"/>
                          <a:ea typeface="仿宋" panose="02010609060101010101" charset="-122"/>
                          <a:cs typeface="仿宋" panose="02010609060101010101" charset="-122"/>
                        </a:rPr>
                        <a:t>12</a:t>
                      </a:r>
                      <a:endParaRPr lang="en-US" altLang="en-US" sz="10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sz="900" b="0">
                        <a:solidFill>
                          <a:srgbClr val="000000"/>
                        </a:solidFill>
                        <a:latin typeface="Times New Roman" panose="02020603050405020304" charset="0"/>
                        <a:cs typeface="Times New Roman" panose="02020603050405020304" charset="0"/>
                      </a:endParaRPr>
                    </a:p>
                    <a:p>
                      <a:pPr indent="0">
                        <a:lnSpc>
                          <a:spcPct val="150000"/>
                        </a:lnSpc>
                        <a:buNone/>
                      </a:pPr>
                      <a:r>
                        <a:rPr lang="en-US" sz="900" b="0">
                          <a:solidFill>
                            <a:srgbClr val="000000"/>
                          </a:solidFill>
                          <a:latin typeface="Times New Roman" panose="02020603050405020304" charset="0"/>
                          <a:cs typeface="Times New Roman" panose="02020603050405020304" charset="0"/>
                        </a:rPr>
                        <a:t>1.</a:t>
                      </a:r>
                      <a:r>
                        <a:rPr lang="en-US" sz="900" b="0">
                          <a:solidFill>
                            <a:srgbClr val="FF0000"/>
                          </a:solidFill>
                          <a:latin typeface="仿宋" panose="02010609060101010101" charset="-122"/>
                          <a:ea typeface="仿宋" panose="02010609060101010101" charset="-122"/>
                          <a:cs typeface="仿宋" panose="02010609060101010101" charset="-122"/>
                        </a:rPr>
                        <a:t>掌握</a:t>
                      </a:r>
                      <a:r>
                        <a:rPr lang="en-US" sz="900" b="0">
                          <a:solidFill>
                            <a:srgbClr val="FF0000"/>
                          </a:solidFill>
                          <a:latin typeface="Times New Roman" panose="02020603050405020304" charset="0"/>
                          <a:cs typeface="Times New Roman" panose="02020603050405020304" charset="0"/>
                        </a:rPr>
                        <a:t>DNA结构特点，DNA合成的特点与调节；基因、基因组、质粒的概念；核酸分子生物学标志物概念与分类。</a:t>
                      </a:r>
                      <a:endParaRPr lang="en-US" sz="900" b="0">
                        <a:solidFill>
                          <a:srgbClr val="FF0000"/>
                        </a:solidFill>
                        <a:latin typeface="Times New Roman" panose="02020603050405020304" charset="0"/>
                        <a:cs typeface="Times New Roman" panose="02020603050405020304" charset="0"/>
                      </a:endParaRPr>
                    </a:p>
                    <a:p>
                      <a:pPr indent="0">
                        <a:lnSpc>
                          <a:spcPct val="170000"/>
                        </a:lnSpc>
                        <a:buNone/>
                      </a:pPr>
                      <a:r>
                        <a:rPr lang="en-US" sz="900" b="0">
                          <a:solidFill>
                            <a:srgbClr val="000000"/>
                          </a:solidFill>
                          <a:latin typeface="Times New Roman" panose="02020603050405020304" charset="0"/>
                          <a:cs typeface="Times New Roman" panose="02020603050405020304" charset="0"/>
                        </a:rPr>
                        <a:t>2.</a:t>
                      </a:r>
                      <a:r>
                        <a:rPr lang="en-US" sz="900" b="0">
                          <a:solidFill>
                            <a:srgbClr val="000000"/>
                          </a:solidFill>
                          <a:latin typeface="仿宋" panose="02010609060101010101" charset="-122"/>
                          <a:ea typeface="仿宋" panose="02010609060101010101" charset="-122"/>
                          <a:cs typeface="仿宋" panose="02010609060101010101" charset="-122"/>
                        </a:rPr>
                        <a:t>分析</a:t>
                      </a:r>
                      <a:r>
                        <a:rPr lang="en-US" sz="900" b="0">
                          <a:solidFill>
                            <a:srgbClr val="000000"/>
                          </a:solidFill>
                          <a:latin typeface="Times New Roman" panose="02020603050405020304" charset="0"/>
                          <a:cs typeface="Times New Roman" panose="02020603050405020304" charset="0"/>
                        </a:rPr>
                        <a:t>比较原核生物、真核生物及病毒基因组的特征；辨别各种疾病的生物学标志物种类及特点。</a:t>
                      </a:r>
                      <a:endParaRPr lang="en-US" altLang="en-US" sz="9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仿宋" panose="02010609060101010101" charset="-122"/>
                          <a:ea typeface="仿宋" panose="02010609060101010101" charset="-122"/>
                          <a:cs typeface="仿宋" panose="02010609060101010101" charset="-122"/>
                        </a:rPr>
                        <a:t>讲授</a:t>
                      </a:r>
                      <a:endParaRPr lang="en-US" sz="900" b="0">
                        <a:solidFill>
                          <a:srgbClr val="000000"/>
                        </a:solidFill>
                        <a:latin typeface="仿宋" panose="02010609060101010101" charset="-122"/>
                        <a:ea typeface="仿宋" panose="02010609060101010101" charset="-122"/>
                        <a:cs typeface="仿宋" panose="02010609060101010101" charset="-122"/>
                      </a:endParaRPr>
                    </a:p>
                    <a:p>
                      <a:pPr indent="0" algn="ctr">
                        <a:buNone/>
                      </a:pPr>
                      <a:r>
                        <a:rPr lang="en-US" sz="900" b="0">
                          <a:solidFill>
                            <a:srgbClr val="000000"/>
                          </a:solidFill>
                          <a:latin typeface="Times New Roman" panose="02020603050405020304" charset="0"/>
                          <a:cs typeface="Times New Roman" panose="02020603050405020304" charset="0"/>
                        </a:rPr>
                        <a:t>慕课 </a:t>
                      </a:r>
                      <a:endParaRPr lang="en-US" altLang="en-US" sz="900" b="0">
                        <a:solidFill>
                          <a:srgbClr val="000000"/>
                        </a:solidFill>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FF0000"/>
                          </a:solidFill>
                          <a:latin typeface="Times New Roman" panose="02020603050405020304" charset="0"/>
                          <a:cs typeface="Times New Roman" panose="02020603050405020304" charset="0"/>
                        </a:rPr>
                        <a:t>（1）</a:t>
                      </a:r>
                      <a:r>
                        <a:rPr lang="en-US" sz="1000" b="0">
                          <a:latin typeface="Times New Roman" panose="02020603050405020304" charset="0"/>
                          <a:cs typeface="Times New Roman" panose="02020603050405020304" charset="0"/>
                        </a:rPr>
                        <a:t>（</a:t>
                      </a:r>
                      <a:r>
                        <a:rPr lang="en-US" sz="1000" b="0">
                          <a:latin typeface="仿宋" panose="02010609060101010101" charset="-122"/>
                          <a:ea typeface="仿宋" panose="02010609060101010101" charset="-122"/>
                          <a:cs typeface="仿宋" panose="02010609060101010101" charset="-122"/>
                        </a:rPr>
                        <a:t>2</a:t>
                      </a:r>
                      <a:r>
                        <a:rPr lang="en-US" sz="1000" b="0">
                          <a:latin typeface="Times New Roman" panose="02020603050405020304" charset="0"/>
                          <a:cs typeface="Times New Roman" panose="02020603050405020304" charset="0"/>
                        </a:rPr>
                        <a:t>） </a:t>
                      </a:r>
                      <a:endParaRPr lang="en-US" altLang="en-US" sz="1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418590">
                <a:tc>
                  <a:txBody>
                    <a:bodyPr/>
                    <a:p>
                      <a:pPr indent="0" algn="ctr">
                        <a:buNone/>
                      </a:pPr>
                      <a:r>
                        <a:rPr lang="en-US" sz="1000" b="0">
                          <a:latin typeface="Times New Roman" panose="02020603050405020304" charset="0"/>
                          <a:cs typeface="Times New Roman" panose="02020603050405020304" charset="0"/>
                        </a:rPr>
                        <a:t>3</a:t>
                      </a:r>
                      <a:endParaRPr lang="en-US" altLang="en-US" sz="1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charset="0"/>
                          <a:cs typeface="Times New Roman" panose="02020603050405020304" charset="0"/>
                        </a:rPr>
                        <a:t>知识单元三：分子生物学检验相关技术</a:t>
                      </a:r>
                      <a:endParaRPr lang="en-US" sz="1000" b="1">
                        <a:latin typeface="Times New Roman" panose="02020603050405020304" charset="0"/>
                        <a:cs typeface="Times New Roman" panose="02020603050405020304" charset="0"/>
                      </a:endParaRPr>
                    </a:p>
                    <a:p>
                      <a:pPr indent="0">
                        <a:buNone/>
                      </a:pPr>
                      <a:r>
                        <a:rPr lang="en-US" sz="1000" b="1">
                          <a:latin typeface="Times New Roman" panose="02020603050405020304" charset="0"/>
                          <a:cs typeface="Times New Roman" panose="02020603050405020304" charset="0"/>
                        </a:rPr>
                        <a:t>知识点：</a:t>
                      </a:r>
                      <a:endParaRPr lang="en-US" sz="1000" b="1">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1.测序及序列比对</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2.引物</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3.NCBI数据库</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4.PCR技术</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5.琼脂糖凝胶电泳</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6.核酸杂交技术</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7.生物芯片8</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.DNA重组技术</a:t>
                      </a:r>
                      <a:endParaRPr lang="en-US" sz="900" b="0">
                        <a:solidFill>
                          <a:srgbClr val="000000"/>
                        </a:solidFill>
                        <a:latin typeface="Times New Roman" panose="02020603050405020304" charset="0"/>
                        <a:cs typeface="Times New Roman" panose="02020603050405020304" charset="0"/>
                      </a:endParaRPr>
                    </a:p>
                    <a:p>
                      <a:pPr indent="0">
                        <a:buNone/>
                      </a:pPr>
                      <a:r>
                        <a:rPr lang="en-US" sz="1000" b="1">
                          <a:latin typeface="Times New Roman" panose="02020603050405020304" charset="0"/>
                          <a:cs typeface="Times New Roman" panose="02020603050405020304" charset="0"/>
                        </a:rPr>
                        <a:t>重点：</a:t>
                      </a:r>
                      <a:r>
                        <a:rPr lang="en-US" sz="900" b="0">
                          <a:solidFill>
                            <a:srgbClr val="000000"/>
                          </a:solidFill>
                          <a:latin typeface="Times New Roman" panose="02020603050405020304" charset="0"/>
                          <a:cs typeface="Times New Roman" panose="02020603050405020304" charset="0"/>
                        </a:rPr>
                        <a:t>各种技术的原理、操作方法及应用。</a:t>
                      </a:r>
                      <a:endParaRPr lang="en-US" sz="900" b="0">
                        <a:solidFill>
                          <a:srgbClr val="000000"/>
                        </a:solidFill>
                        <a:latin typeface="Times New Roman" panose="02020603050405020304" charset="0"/>
                        <a:cs typeface="Times New Roman" panose="02020603050405020304" charset="0"/>
                      </a:endParaRPr>
                    </a:p>
                    <a:p>
                      <a:pPr indent="0">
                        <a:buNone/>
                      </a:pPr>
                      <a:r>
                        <a:rPr lang="en-US" sz="1000" b="1">
                          <a:latin typeface="Times New Roman" panose="02020603050405020304" charset="0"/>
                          <a:cs typeface="Times New Roman" panose="02020603050405020304" charset="0"/>
                        </a:rPr>
                        <a:t>难点：</a:t>
                      </a:r>
                      <a:r>
                        <a:rPr lang="en-US" sz="900" b="0">
                          <a:solidFill>
                            <a:srgbClr val="000000"/>
                          </a:solidFill>
                          <a:latin typeface="Times New Roman" panose="02020603050405020304" charset="0"/>
                          <a:cs typeface="Times New Roman" panose="02020603050405020304" charset="0"/>
                        </a:rPr>
                        <a:t>各种技术的操作方法。</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仿宋" panose="02010609060101010101" charset="-122"/>
                          <a:ea typeface="仿宋" panose="02010609060101010101" charset="-122"/>
                          <a:cs typeface="仿宋" panose="02010609060101010101" charset="-122"/>
                        </a:rPr>
                        <a:t>课程思政：吕建新教授领衔研发一步法荧光定量PCR技术</a:t>
                      </a:r>
                      <a:r>
                        <a:rPr lang="zh-CN" altLang="en-US" sz="900" b="0">
                          <a:solidFill>
                            <a:srgbClr val="000000"/>
                          </a:solidFill>
                          <a:latin typeface="仿宋" panose="02010609060101010101" charset="-122"/>
                          <a:ea typeface="仿宋" panose="02010609060101010101" charset="-122"/>
                          <a:cs typeface="仿宋" panose="02010609060101010101" charset="-122"/>
                        </a:rPr>
                        <a:t>，</a:t>
                      </a:r>
                      <a:r>
                        <a:rPr lang="en-US" sz="900" b="0">
                          <a:solidFill>
                            <a:srgbClr val="000000"/>
                          </a:solidFill>
                          <a:latin typeface="仿宋" panose="02010609060101010101" charset="-122"/>
                          <a:ea typeface="仿宋" panose="02010609060101010101" charset="-122"/>
                          <a:cs typeface="仿宋" panose="02010609060101010101" charset="-122"/>
                        </a:rPr>
                        <a:t>检测新冠病毒RNA试剂盒助力国家抗疫并受国家科技部表彰的案例</a:t>
                      </a:r>
                      <a:r>
                        <a:rPr lang="en-US" sz="900" b="0">
                          <a:solidFill>
                            <a:srgbClr val="000000"/>
                          </a:solidFill>
                          <a:latin typeface="Times New Roman" panose="02020603050405020304" charset="0"/>
                          <a:cs typeface="Times New Roman" panose="02020603050405020304" charset="0"/>
                        </a:rPr>
                        <a:t>。</a:t>
                      </a:r>
                      <a:endParaRPr lang="en-US" altLang="en-US" sz="1000" b="1">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仿宋" panose="02010609060101010101" charset="-122"/>
                          <a:ea typeface="仿宋" panose="02010609060101010101" charset="-122"/>
                          <a:cs typeface="仿宋" panose="02010609060101010101" charset="-122"/>
                        </a:rPr>
                        <a:t>16</a:t>
                      </a:r>
                      <a:endParaRPr lang="en-US" altLang="en-US" sz="10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sz="900" b="0">
                        <a:solidFill>
                          <a:srgbClr val="FF0000"/>
                        </a:solidFill>
                        <a:latin typeface="Times New Roman" panose="02020603050405020304" charset="0"/>
                        <a:cs typeface="Times New Roman" panose="02020603050405020304" charset="0"/>
                      </a:endParaRPr>
                    </a:p>
                    <a:p>
                      <a:pPr indent="0">
                        <a:lnSpc>
                          <a:spcPct val="180000"/>
                        </a:lnSpc>
                        <a:buNone/>
                      </a:pPr>
                      <a:r>
                        <a:rPr lang="en-US" sz="900" b="0">
                          <a:solidFill>
                            <a:srgbClr val="FF0000"/>
                          </a:solidFill>
                          <a:latin typeface="Times New Roman" panose="02020603050405020304" charset="0"/>
                          <a:cs typeface="Times New Roman" panose="02020603050405020304" charset="0"/>
                        </a:rPr>
                        <a:t>1.</a:t>
                      </a:r>
                      <a:r>
                        <a:rPr lang="en-US" sz="900" b="0">
                          <a:solidFill>
                            <a:srgbClr val="FF0000"/>
                          </a:solidFill>
                          <a:latin typeface="仿宋" panose="02010609060101010101" charset="-122"/>
                          <a:ea typeface="仿宋" panose="02010609060101010101" charset="-122"/>
                          <a:cs typeface="仿宋" panose="02010609060101010101" charset="-122"/>
                        </a:rPr>
                        <a:t>掌握</a:t>
                      </a:r>
                      <a:r>
                        <a:rPr lang="en-US" sz="900" b="0">
                          <a:solidFill>
                            <a:srgbClr val="FF0000"/>
                          </a:solidFill>
                          <a:latin typeface="Times New Roman" panose="02020603050405020304" charset="0"/>
                          <a:cs typeface="Times New Roman" panose="02020603050405020304" charset="0"/>
                        </a:rPr>
                        <a:t>各种分子生物学检验技术的原理、操作方法及应用。</a:t>
                      </a:r>
                      <a:r>
                        <a:rPr lang="en-US" sz="900" b="0">
                          <a:solidFill>
                            <a:schemeClr val="tx1"/>
                          </a:solidFill>
                          <a:latin typeface="Times New Roman" panose="02020603050405020304" charset="0"/>
                          <a:cs typeface="Times New Roman" panose="02020603050405020304" charset="0"/>
                        </a:rPr>
                        <a:t>2.</a:t>
                      </a:r>
                      <a:r>
                        <a:rPr lang="en-US" sz="900" b="0">
                          <a:solidFill>
                            <a:schemeClr val="tx1"/>
                          </a:solidFill>
                          <a:latin typeface="仿宋" panose="02010609060101010101" charset="-122"/>
                          <a:ea typeface="仿宋" panose="02010609060101010101" charset="-122"/>
                          <a:cs typeface="仿宋" panose="02010609060101010101" charset="-122"/>
                        </a:rPr>
                        <a:t>根据疾病及检测目的的不同，设计不同的检测方案，并进行比较分析。</a:t>
                      </a:r>
                      <a:endParaRPr lang="en-US" sz="900" b="0">
                        <a:solidFill>
                          <a:srgbClr val="000000"/>
                        </a:solidFill>
                        <a:latin typeface="仿宋" panose="02010609060101010101" charset="-122"/>
                        <a:ea typeface="仿宋" panose="02010609060101010101" charset="-122"/>
                        <a:cs typeface="仿宋" panose="02010609060101010101" charset="-122"/>
                      </a:endParaRPr>
                    </a:p>
                    <a:p>
                      <a:pPr indent="0">
                        <a:lnSpc>
                          <a:spcPct val="180000"/>
                        </a:lnSpc>
                        <a:buNone/>
                      </a:pPr>
                      <a:r>
                        <a:rPr lang="en-US" sz="900" b="0">
                          <a:solidFill>
                            <a:srgbClr val="000000"/>
                          </a:solidFill>
                          <a:latin typeface="仿宋" panose="02010609060101010101" charset="-122"/>
                          <a:ea typeface="仿宋" panose="02010609060101010101" charset="-122"/>
                          <a:cs typeface="仿宋" panose="02010609060101010101" charset="-122"/>
                        </a:rPr>
                        <a:t>3.具备独立</a:t>
                      </a:r>
                      <a:r>
                        <a:rPr lang="en-US" sz="900" b="0">
                          <a:solidFill>
                            <a:srgbClr val="000000"/>
                          </a:solidFill>
                          <a:latin typeface="仿宋" panose="02010609060101010101" charset="-122"/>
                          <a:ea typeface="仿宋" panose="02010609060101010101" charset="-122"/>
                          <a:cs typeface="仿宋" panose="02010609060101010101" charset="-122"/>
                        </a:rPr>
                        <a:t>思考</a:t>
                      </a:r>
                      <a:r>
                        <a:rPr lang="en-US" sz="900" b="0">
                          <a:solidFill>
                            <a:srgbClr val="000000"/>
                          </a:solidFill>
                          <a:latin typeface="仿宋" panose="02010609060101010101" charset="-122"/>
                          <a:ea typeface="仿宋" panose="02010609060101010101" charset="-122"/>
                          <a:cs typeface="仿宋" panose="02010609060101010101" charset="-122"/>
                        </a:rPr>
                        <a:t>、深度分析、精益求精、开拓创新的科学精神</a:t>
                      </a:r>
                      <a:r>
                        <a:rPr lang="en-US" sz="900" b="0">
                          <a:solidFill>
                            <a:srgbClr val="000000"/>
                          </a:solidFill>
                          <a:latin typeface="Times New Roman" panose="02020603050405020304" charset="0"/>
                          <a:cs typeface="Times New Roman" panose="02020603050405020304" charset="0"/>
                        </a:rPr>
                        <a:t>。</a:t>
                      </a:r>
                      <a:endParaRPr lang="en-US" altLang="en-US" sz="9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仿宋" panose="02010609060101010101" charset="-122"/>
                          <a:ea typeface="仿宋" panose="02010609060101010101" charset="-122"/>
                          <a:cs typeface="仿宋" panose="02010609060101010101" charset="-122"/>
                        </a:rPr>
                        <a:t>讲授</a:t>
                      </a:r>
                      <a:endParaRPr lang="en-US" sz="900" b="0">
                        <a:solidFill>
                          <a:srgbClr val="000000"/>
                        </a:solidFill>
                        <a:latin typeface="仿宋" panose="02010609060101010101" charset="-122"/>
                        <a:ea typeface="仿宋" panose="02010609060101010101" charset="-122"/>
                        <a:cs typeface="仿宋" panose="02010609060101010101" charset="-122"/>
                      </a:endParaRPr>
                    </a:p>
                    <a:p>
                      <a:pPr indent="0" algn="ctr">
                        <a:buNone/>
                      </a:pPr>
                      <a:r>
                        <a:rPr lang="en-US" sz="900" b="0">
                          <a:solidFill>
                            <a:srgbClr val="000000"/>
                          </a:solidFill>
                          <a:latin typeface="Times New Roman" panose="02020603050405020304" charset="0"/>
                          <a:cs typeface="Times New Roman" panose="02020603050405020304" charset="0"/>
                        </a:rPr>
                        <a:t>慕课</a:t>
                      </a:r>
                      <a:endParaRPr lang="en-US" sz="900" b="0">
                        <a:solidFill>
                          <a:srgbClr val="000000"/>
                        </a:solidFill>
                        <a:latin typeface="Times New Roman" panose="02020603050405020304" charset="0"/>
                        <a:cs typeface="Times New Roman" panose="02020603050405020304" charset="0"/>
                      </a:endParaRPr>
                    </a:p>
                    <a:p>
                      <a:pPr indent="0" algn="ctr">
                        <a:buNone/>
                      </a:pPr>
                      <a:r>
                        <a:rPr lang="en-US" sz="900" b="0">
                          <a:solidFill>
                            <a:srgbClr val="000000"/>
                          </a:solidFill>
                          <a:latin typeface="Times New Roman" panose="02020603050405020304" charset="0"/>
                          <a:cs typeface="Times New Roman" panose="02020603050405020304" charset="0"/>
                        </a:rPr>
                        <a:t>案例分析</a:t>
                      </a:r>
                      <a:endParaRPr lang="en-US" altLang="en-US" sz="900" b="0">
                        <a:solidFill>
                          <a:srgbClr val="000000"/>
                        </a:solidFill>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FF0000"/>
                          </a:solidFill>
                          <a:latin typeface="Times New Roman" panose="02020603050405020304" charset="0"/>
                          <a:cs typeface="Times New Roman" panose="02020603050405020304" charset="0"/>
                        </a:rPr>
                        <a:t>（1）</a:t>
                      </a:r>
                      <a:r>
                        <a:rPr lang="en-US" sz="1000" b="0">
                          <a:latin typeface="Times New Roman" panose="02020603050405020304" charset="0"/>
                          <a:cs typeface="Times New Roman" panose="02020603050405020304" charset="0"/>
                        </a:rPr>
                        <a:t>（</a:t>
                      </a:r>
                      <a:r>
                        <a:rPr lang="en-US" sz="1000" b="0">
                          <a:latin typeface="仿宋" panose="02010609060101010101" charset="-122"/>
                          <a:ea typeface="仿宋" panose="02010609060101010101" charset="-122"/>
                          <a:cs typeface="仿宋" panose="02010609060101010101" charset="-122"/>
                        </a:rPr>
                        <a:t>3</a:t>
                      </a:r>
                      <a:r>
                        <a:rPr lang="en-US" sz="1000" b="0">
                          <a:latin typeface="Times New Roman" panose="02020603050405020304" charset="0"/>
                          <a:cs typeface="Times New Roman" panose="02020603050405020304" charset="0"/>
                        </a:rPr>
                        <a:t>）（</a:t>
                      </a:r>
                      <a:r>
                        <a:rPr lang="en-US" sz="1000" b="0">
                          <a:latin typeface="仿宋" panose="02010609060101010101" charset="-122"/>
                          <a:ea typeface="仿宋" panose="02010609060101010101" charset="-122"/>
                          <a:cs typeface="仿宋" panose="02010609060101010101" charset="-122"/>
                        </a:rPr>
                        <a:t>4</a:t>
                      </a:r>
                      <a:r>
                        <a:rPr lang="en-US" sz="1000" b="0">
                          <a:latin typeface="Times New Roman" panose="02020603050405020304" charset="0"/>
                          <a:cs typeface="Times New Roman" panose="02020603050405020304" charset="0"/>
                        </a:rPr>
                        <a:t>）</a:t>
                      </a:r>
                      <a:endParaRPr lang="en-US" altLang="en-US" sz="1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教学大纲设计</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1" name="文本框 17"/>
          <p:cNvSpPr txBox="1">
            <a:spLocks noChangeArrowheads="1"/>
          </p:cNvSpPr>
          <p:nvPr/>
        </p:nvSpPr>
        <p:spPr bwMode="auto">
          <a:xfrm>
            <a:off x="2052320" y="790575"/>
            <a:ext cx="310515" cy="570230"/>
          </a:xfrm>
          <a:prstGeom prst="rect">
            <a:avLst/>
          </a:prstGeom>
          <a:noFill/>
          <a:ln>
            <a:noFill/>
          </a:ln>
        </p:spPr>
        <p:txBody>
          <a:bodyPr wrap="non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lang="zh-CN" altLang="en-US" sz="3200" b="1" dirty="0" smtClean="0">
              <a:solidFill>
                <a:srgbClr val="FF0000"/>
              </a:solidFill>
              <a:latin typeface="+mj-ea"/>
              <a:ea typeface="+mj-ea"/>
            </a:endParaRPr>
          </a:p>
        </p:txBody>
      </p: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100" name="文本框 99"/>
          <p:cNvSpPr txBox="1"/>
          <p:nvPr/>
        </p:nvSpPr>
        <p:spPr>
          <a:xfrm>
            <a:off x="2032000" y="649605"/>
            <a:ext cx="5080000" cy="368300"/>
          </a:xfrm>
          <a:prstGeom prst="rect">
            <a:avLst/>
          </a:prstGeom>
          <a:noFill/>
          <a:ln w="9525">
            <a:noFill/>
          </a:ln>
        </p:spPr>
        <p:txBody>
          <a:bodyPr>
            <a:spAutoFit/>
          </a:bodyPr>
          <a:p>
            <a:pPr indent="306070"/>
            <a:r>
              <a:rPr lang="zh-CN" b="1">
                <a:ea typeface="宋体" panose="02010600030101010101" pitchFamily="2" charset="-122"/>
              </a:rPr>
              <a:t>2.课程目标与课内实验支撑关系</a:t>
            </a:r>
            <a:endParaRPr lang="zh-CN" altLang="en-US" b="1">
              <a:ea typeface="宋体" panose="02010600030101010101" pitchFamily="2" charset="-122"/>
            </a:endParaRPr>
          </a:p>
        </p:txBody>
      </p:sp>
      <p:graphicFrame>
        <p:nvGraphicFramePr>
          <p:cNvPr id="2" name="表格 1"/>
          <p:cNvGraphicFramePr/>
          <p:nvPr/>
        </p:nvGraphicFramePr>
        <p:xfrm>
          <a:off x="2032000" y="1161415"/>
          <a:ext cx="6723380" cy="3116580"/>
        </p:xfrm>
        <a:graphic>
          <a:graphicData uri="http://schemas.openxmlformats.org/drawingml/2006/table">
            <a:tbl>
              <a:tblPr/>
              <a:tblGrid>
                <a:gridCol w="214313"/>
                <a:gridCol w="746125"/>
                <a:gridCol w="1485900"/>
                <a:gridCol w="287337"/>
                <a:gridCol w="584835"/>
                <a:gridCol w="595630"/>
                <a:gridCol w="2194560"/>
                <a:gridCol w="614363"/>
              </a:tblGrid>
              <a:tr h="0">
                <a:tc>
                  <a:txBody>
                    <a:bodyPr/>
                    <a:p>
                      <a:pPr indent="0" algn="ctr">
                        <a:buNone/>
                      </a:pPr>
                      <a:r>
                        <a:rPr lang="en-US" sz="1600" b="1">
                          <a:latin typeface="仿宋_GB2312" panose="02010609030101010101" charset="-122"/>
                          <a:ea typeface="仿宋_GB2312" panose="02010609030101010101" charset="-122"/>
                          <a:cs typeface="仿宋_GB2312" panose="02010609030101010101" charset="-122"/>
                        </a:rPr>
                        <a:t>序号</a:t>
                      </a:r>
                      <a:endParaRPr lang="en-US" altLang="en-US" sz="16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latin typeface="仿宋_GB2312" panose="02010609030101010101" charset="-122"/>
                          <a:ea typeface="仿宋_GB2312" panose="02010609030101010101" charset="-122"/>
                          <a:cs typeface="仿宋_GB2312" panose="02010609030101010101" charset="-122"/>
                        </a:rPr>
                        <a:t>实验项目</a:t>
                      </a:r>
                      <a:endParaRPr lang="en-US" altLang="en-US" sz="16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latin typeface="仿宋_GB2312" panose="02010609030101010101" charset="-122"/>
                          <a:ea typeface="仿宋_GB2312" panose="02010609030101010101" charset="-122"/>
                          <a:cs typeface="仿宋_GB2312" panose="02010609030101010101" charset="-122"/>
                        </a:rPr>
                        <a:t>实验内容</a:t>
                      </a:r>
                      <a:endParaRPr lang="en-US" altLang="en-US" sz="16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latin typeface="仿宋_GB2312" panose="02010609030101010101" charset="-122"/>
                          <a:ea typeface="仿宋_GB2312" panose="02010609030101010101" charset="-122"/>
                          <a:cs typeface="仿宋_GB2312" panose="02010609030101010101" charset="-122"/>
                        </a:rPr>
                        <a:t>学时</a:t>
                      </a:r>
                      <a:endParaRPr lang="en-US" altLang="en-US" sz="16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latin typeface="仿宋_GB2312" panose="02010609030101010101" charset="-122"/>
                          <a:ea typeface="仿宋_GB2312" panose="02010609030101010101" charset="-122"/>
                          <a:cs typeface="仿宋_GB2312" panose="02010609030101010101" charset="-122"/>
                        </a:rPr>
                        <a:t>实验类型</a:t>
                      </a:r>
                      <a:endParaRPr lang="en-US" altLang="en-US" sz="16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latin typeface="仿宋_GB2312" panose="02010609030101010101" charset="-122"/>
                          <a:ea typeface="仿宋_GB2312" panose="02010609030101010101" charset="-122"/>
                          <a:cs typeface="仿宋_GB2312" panose="02010609030101010101" charset="-122"/>
                        </a:rPr>
                        <a:t>实验类别</a:t>
                      </a:r>
                      <a:endParaRPr lang="en-US" altLang="en-US" sz="16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1">
                          <a:latin typeface="仿宋_GB2312" panose="02010609030101010101" charset="-122"/>
                          <a:ea typeface="仿宋_GB2312" panose="02010609030101010101" charset="-122"/>
                          <a:cs typeface="仿宋_GB2312" panose="02010609030101010101" charset="-122"/>
                        </a:rPr>
                        <a:t>学习产出</a:t>
                      </a:r>
                      <a:endParaRPr lang="en-US" altLang="en-US" sz="16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1">
                          <a:latin typeface="仿宋_GB2312" panose="02010609030101010101" charset="-122"/>
                          <a:ea typeface="仿宋_GB2312" panose="02010609030101010101" charset="-122"/>
                          <a:cs typeface="仿宋_GB2312" panose="02010609030101010101" charset="-122"/>
                        </a:rPr>
                        <a:t>课程目标</a:t>
                      </a:r>
                      <a:endParaRPr lang="en-US" altLang="en-US" sz="16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1</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 </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 </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 </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 </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 </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 </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（1）（2）（3）（4）（5）（6）</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6240">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2</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 </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 </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2420">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3</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 </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 </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57200">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4</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 </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 </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grpSp>
        <p:nvGrpSpPr>
          <p:cNvPr id="13" name="组合 12"/>
          <p:cNvGrpSpPr/>
          <p:nvPr/>
        </p:nvGrpSpPr>
        <p:grpSpPr>
          <a:xfrm>
            <a:off x="3865880" y="1958975"/>
            <a:ext cx="2791460" cy="751840"/>
            <a:chOff x="6088" y="3085"/>
            <a:chExt cx="4396" cy="1184"/>
          </a:xfrm>
        </p:grpSpPr>
        <p:sp>
          <p:nvSpPr>
            <p:cNvPr id="7" name="AutoShape 29"/>
            <p:cNvSpPr>
              <a:spLocks noChangeArrowheads="1"/>
            </p:cNvSpPr>
            <p:nvPr/>
          </p:nvSpPr>
          <p:spPr bwMode="auto">
            <a:xfrm>
              <a:off x="6088" y="3085"/>
              <a:ext cx="4364" cy="1185"/>
            </a:xfrm>
            <a:prstGeom prst="wedgeRoundRectCallout">
              <a:avLst>
                <a:gd name="adj1" fmla="val 5407"/>
                <a:gd name="adj2" fmla="val -81143"/>
                <a:gd name="adj3" fmla="val 16667"/>
              </a:avLst>
            </a:prstGeom>
            <a:solidFill>
              <a:schemeClr val="accent5">
                <a:lumMod val="20000"/>
                <a:lumOff val="80000"/>
              </a:schemeClr>
            </a:solidFill>
            <a:ln w="28575" algn="ctr">
              <a:solidFill>
                <a:schemeClr val="accent2"/>
              </a:solidFill>
              <a:miter lim="800000"/>
            </a:ln>
          </p:spPr>
          <p:txBody>
            <a:bodyPr lIns="0" rIns="0" anchor="ct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spcBef>
                  <a:spcPct val="0"/>
                </a:spcBef>
                <a:buClrTx/>
                <a:buFont typeface="Arial" panose="020B0604020202020204" pitchFamily="34" charset="0"/>
                <a:buNone/>
              </a:pPr>
              <a:endParaRPr lang="zh-CN" altLang="zh-CN" sz="2400" b="0" u="none">
                <a:latin typeface="Arial" panose="020B0604020202020204" pitchFamily="34" charset="0"/>
              </a:endParaRPr>
            </a:p>
          </p:txBody>
        </p:sp>
        <p:sp>
          <p:nvSpPr>
            <p:cNvPr id="12" name="TextBox 62"/>
            <p:cNvSpPr txBox="1"/>
            <p:nvPr/>
          </p:nvSpPr>
          <p:spPr>
            <a:xfrm>
              <a:off x="6088" y="3148"/>
              <a:ext cx="4396" cy="1023"/>
            </a:xfrm>
            <a:prstGeom prst="rect">
              <a:avLst/>
            </a:prstGeom>
            <a:noFill/>
          </p:spPr>
          <p:txBody>
            <a:bodyPr wrap="square" rtlCol="0">
              <a:noAutofit/>
            </a:bodyPr>
            <a:p>
              <a:r>
                <a:rPr lang="en-US" sz="1200" b="1" dirty="0" smtClean="0">
                  <a:solidFill>
                    <a:schemeClr val="accent1"/>
                  </a:solidFill>
                </a:rPr>
                <a:t>1</a:t>
              </a:r>
              <a:r>
                <a:rPr lang="en-US" altLang="zh-CN" sz="1200" b="1" dirty="0" smtClean="0">
                  <a:solidFill>
                    <a:schemeClr val="accent1"/>
                  </a:solidFill>
                </a:rPr>
                <a:t>.</a:t>
              </a:r>
              <a:r>
                <a:rPr lang="zh-CN" altLang="en-US" sz="1200" b="1" dirty="0" smtClean="0">
                  <a:solidFill>
                    <a:schemeClr val="accent1"/>
                  </a:solidFill>
                </a:rPr>
                <a:t>实验类型：创新性、设计型、综合型、验证型、演示型等；</a:t>
              </a:r>
              <a:endParaRPr lang="zh-CN" altLang="en-US" sz="1200" b="1" dirty="0" smtClean="0">
                <a:solidFill>
                  <a:schemeClr val="accent1"/>
                </a:solidFill>
              </a:endParaRPr>
            </a:p>
            <a:p>
              <a:r>
                <a:rPr lang="en-US" altLang="zh-CN" sz="1200" b="1" dirty="0" smtClean="0">
                  <a:solidFill>
                    <a:schemeClr val="accent1"/>
                  </a:solidFill>
                </a:rPr>
                <a:t>2.</a:t>
              </a:r>
              <a:r>
                <a:rPr lang="zh-CN" altLang="en-US" sz="1200" b="1" dirty="0" smtClean="0">
                  <a:solidFill>
                    <a:schemeClr val="accent1"/>
                  </a:solidFill>
                </a:rPr>
                <a:t>实验类别：必修、选修</a:t>
              </a:r>
              <a:endParaRPr lang="en-US" altLang="zh-CN" sz="1200" b="1" dirty="0" smtClean="0">
                <a:solidFill>
                  <a:schemeClr val="accent1"/>
                </a:solidFill>
              </a:endParaRPr>
            </a:p>
            <a:p>
              <a:endParaRPr lang="en-US" altLang="zh-CN" sz="1200" b="1" dirty="0" smtClean="0">
                <a:solidFill>
                  <a:schemeClr val="accent1"/>
                </a:solidFill>
              </a:endParaRPr>
            </a:p>
            <a:p>
              <a:endParaRPr lang="en-US" altLang="zh-CN" sz="1200" b="1" dirty="0" smtClean="0">
                <a:solidFill>
                  <a:schemeClr val="accent1"/>
                </a:solidFill>
              </a:endParaRPr>
            </a:p>
          </p:txBody>
        </p:sp>
      </p:gr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linds(horizontal)">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教学大纲设计</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1" name="文本框 17"/>
          <p:cNvSpPr txBox="1">
            <a:spLocks noChangeArrowheads="1"/>
          </p:cNvSpPr>
          <p:nvPr/>
        </p:nvSpPr>
        <p:spPr bwMode="auto">
          <a:xfrm>
            <a:off x="2052320" y="790575"/>
            <a:ext cx="310515" cy="570230"/>
          </a:xfrm>
          <a:prstGeom prst="rect">
            <a:avLst/>
          </a:prstGeom>
          <a:noFill/>
          <a:ln>
            <a:noFill/>
          </a:ln>
        </p:spPr>
        <p:txBody>
          <a:bodyPr wrap="non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lang="zh-CN" altLang="en-US" sz="3200" b="1" dirty="0" smtClean="0">
              <a:solidFill>
                <a:srgbClr val="FF0000"/>
              </a:solidFill>
              <a:latin typeface="+mj-ea"/>
              <a:ea typeface="+mj-ea"/>
            </a:endParaRPr>
          </a:p>
        </p:txBody>
      </p: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100" name="文本框 99"/>
          <p:cNvSpPr txBox="1"/>
          <p:nvPr/>
        </p:nvSpPr>
        <p:spPr>
          <a:xfrm>
            <a:off x="2032000" y="1168400"/>
            <a:ext cx="5080000" cy="368300"/>
          </a:xfrm>
          <a:prstGeom prst="rect">
            <a:avLst/>
          </a:prstGeom>
          <a:noFill/>
          <a:ln w="9525">
            <a:noFill/>
          </a:ln>
        </p:spPr>
        <p:txBody>
          <a:bodyPr>
            <a:spAutoFit/>
          </a:bodyPr>
          <a:p>
            <a:pPr indent="306070"/>
            <a:r>
              <a:rPr lang="zh-CN" b="1">
                <a:ea typeface="宋体" panose="02010600030101010101" pitchFamily="2" charset="-122"/>
              </a:rPr>
              <a:t>3.课程目标与综合训练支撑关系</a:t>
            </a:r>
            <a:endParaRPr lang="zh-CN" altLang="en-US" b="1">
              <a:ea typeface="宋体" panose="02010600030101010101" pitchFamily="2" charset="-122"/>
            </a:endParaRPr>
          </a:p>
        </p:txBody>
      </p:sp>
      <p:graphicFrame>
        <p:nvGraphicFramePr>
          <p:cNvPr id="2" name="表格 1"/>
          <p:cNvGraphicFramePr/>
          <p:nvPr/>
        </p:nvGraphicFramePr>
        <p:xfrm>
          <a:off x="2032000" y="1536700"/>
          <a:ext cx="6653530" cy="1950720"/>
        </p:xfrm>
        <a:graphic>
          <a:graphicData uri="http://schemas.openxmlformats.org/drawingml/2006/table">
            <a:tbl>
              <a:tblPr/>
              <a:tblGrid>
                <a:gridCol w="227013"/>
                <a:gridCol w="766762"/>
                <a:gridCol w="1624013"/>
                <a:gridCol w="1728787"/>
                <a:gridCol w="1603375"/>
                <a:gridCol w="703580"/>
              </a:tblGrid>
              <a:tr h="0">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序号</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项 目</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训练任务</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学习产出</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成果形式</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课程目标</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463040">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1</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 </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黑体" panose="02010609060101010101" pitchFamily="49" charset="-122"/>
                          <a:ea typeface="黑体" panose="02010609060101010101" pitchFamily="49" charset="-122"/>
                          <a:cs typeface="黑体" panose="02010609060101010101" pitchFamily="49" charset="-122"/>
                        </a:rPr>
                        <a:t> </a:t>
                      </a:r>
                      <a:endParaRPr lang="en-US" altLang="en-US" sz="1600" b="0">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黑体" panose="02010609060101010101" pitchFamily="49" charset="-122"/>
                          <a:ea typeface="黑体" panose="02010609060101010101" pitchFamily="49" charset="-122"/>
                          <a:cs typeface="黑体" panose="02010609060101010101" pitchFamily="49" charset="-122"/>
                        </a:rPr>
                        <a:t> </a:t>
                      </a:r>
                      <a:endParaRPr lang="en-US" altLang="en-US" sz="1600" b="0">
                        <a:latin typeface="黑体" panose="02010609060101010101" pitchFamily="49" charset="-122"/>
                        <a:ea typeface="黑体" panose="02010609060101010101" pitchFamily="49" charset="-122"/>
                        <a:cs typeface="黑体" panose="02010609060101010101" pitchFamily="49"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 </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600" b="0">
                          <a:latin typeface="仿宋_GB2312" panose="02010609030101010101" charset="-122"/>
                          <a:ea typeface="仿宋_GB2312" panose="02010609030101010101" charset="-122"/>
                          <a:cs typeface="仿宋_GB2312" panose="02010609030101010101" charset="-122"/>
                        </a:rPr>
                        <a:t>（1）（2）（3）（4）（5）（6）</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grpSp>
        <p:nvGrpSpPr>
          <p:cNvPr id="13" name="组合 12"/>
          <p:cNvGrpSpPr/>
          <p:nvPr/>
        </p:nvGrpSpPr>
        <p:grpSpPr>
          <a:xfrm>
            <a:off x="3076575" y="2245995"/>
            <a:ext cx="2863215" cy="1187450"/>
            <a:chOff x="4845" y="3537"/>
            <a:chExt cx="4509" cy="1870"/>
          </a:xfrm>
        </p:grpSpPr>
        <p:sp>
          <p:nvSpPr>
            <p:cNvPr id="7" name="AutoShape 29"/>
            <p:cNvSpPr>
              <a:spLocks noChangeArrowheads="1"/>
            </p:cNvSpPr>
            <p:nvPr/>
          </p:nvSpPr>
          <p:spPr bwMode="auto">
            <a:xfrm>
              <a:off x="4845" y="3537"/>
              <a:ext cx="4364" cy="1870"/>
            </a:xfrm>
            <a:prstGeom prst="wedgeRoundRectCallout">
              <a:avLst>
                <a:gd name="adj1" fmla="val 5407"/>
                <a:gd name="adj2" fmla="val -81143"/>
                <a:gd name="adj3" fmla="val 16667"/>
              </a:avLst>
            </a:prstGeom>
            <a:solidFill>
              <a:schemeClr val="accent5">
                <a:lumMod val="20000"/>
                <a:lumOff val="80000"/>
              </a:schemeClr>
            </a:solidFill>
            <a:ln w="28575" algn="ctr">
              <a:solidFill>
                <a:schemeClr val="accent2"/>
              </a:solidFill>
              <a:miter lim="800000"/>
            </a:ln>
          </p:spPr>
          <p:txBody>
            <a:bodyPr lIns="0" rIns="0" anchor="ct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spcBef>
                  <a:spcPct val="0"/>
                </a:spcBef>
                <a:buClrTx/>
                <a:buFont typeface="Arial" panose="020B0604020202020204" pitchFamily="34" charset="0"/>
                <a:buNone/>
              </a:pPr>
              <a:endParaRPr lang="zh-CN" altLang="zh-CN" sz="2400" b="0" u="none">
                <a:latin typeface="Arial" panose="020B0604020202020204" pitchFamily="34" charset="0"/>
              </a:endParaRPr>
            </a:p>
          </p:txBody>
        </p:sp>
        <p:sp>
          <p:nvSpPr>
            <p:cNvPr id="12" name="TextBox 62"/>
            <p:cNvSpPr txBox="1"/>
            <p:nvPr/>
          </p:nvSpPr>
          <p:spPr>
            <a:xfrm>
              <a:off x="4958" y="3600"/>
              <a:ext cx="4396" cy="1802"/>
            </a:xfrm>
            <a:prstGeom prst="rect">
              <a:avLst/>
            </a:prstGeom>
            <a:noFill/>
          </p:spPr>
          <p:txBody>
            <a:bodyPr wrap="square" rtlCol="0">
              <a:noAutofit/>
            </a:bodyPr>
            <a:p>
              <a:r>
                <a:rPr lang="en-US" sz="1200" b="1" dirty="0" smtClean="0">
                  <a:solidFill>
                    <a:schemeClr val="accent1"/>
                  </a:solidFill>
                </a:rPr>
                <a:t>1</a:t>
              </a:r>
              <a:r>
                <a:rPr lang="en-US" altLang="zh-CN" sz="1200" b="1" dirty="0" smtClean="0">
                  <a:solidFill>
                    <a:schemeClr val="accent1"/>
                  </a:solidFill>
                </a:rPr>
                <a:t>.</a:t>
              </a:r>
              <a:r>
                <a:rPr lang="zh-CN" altLang="en-US" sz="1200" b="1" dirty="0" smtClean="0">
                  <a:solidFill>
                    <a:schemeClr val="accent1"/>
                  </a:solidFill>
                </a:rPr>
                <a:t>项目是指综合训练项目名称；一个专业内的综合训练项目须统筹设计；</a:t>
              </a:r>
              <a:endParaRPr lang="zh-CN" altLang="en-US" sz="1200" b="1" dirty="0" smtClean="0">
                <a:solidFill>
                  <a:schemeClr val="accent1"/>
                </a:solidFill>
              </a:endParaRPr>
            </a:p>
            <a:p>
              <a:r>
                <a:rPr lang="en-US" altLang="zh-CN" sz="1200" b="1" dirty="0" smtClean="0">
                  <a:solidFill>
                    <a:schemeClr val="accent1"/>
                  </a:solidFill>
                </a:rPr>
                <a:t>2.</a:t>
              </a:r>
              <a:r>
                <a:rPr lang="zh-CN" sz="1200" b="1" dirty="0" smtClean="0">
                  <a:solidFill>
                    <a:schemeClr val="accent1"/>
                  </a:solidFill>
                </a:rPr>
                <a:t>训练任务是指综合训练任务的具体要求，最好分条描述；</a:t>
              </a:r>
              <a:endParaRPr lang="zh-CN" sz="1200" b="1" dirty="0" smtClean="0">
                <a:solidFill>
                  <a:schemeClr val="accent1"/>
                </a:solidFill>
              </a:endParaRPr>
            </a:p>
            <a:p>
              <a:r>
                <a:rPr lang="en-US" altLang="zh-CN" sz="1200" b="1" dirty="0" smtClean="0">
                  <a:solidFill>
                    <a:schemeClr val="accent1"/>
                  </a:solidFill>
                </a:rPr>
                <a:t>3.</a:t>
              </a:r>
              <a:r>
                <a:rPr lang="zh-CN" sz="1200" b="1" dirty="0" smtClean="0">
                  <a:solidFill>
                    <a:schemeClr val="accent1"/>
                  </a:solidFill>
                </a:rPr>
                <a:t>成果形式是指呈现方式，如软件系统、报告、产品、设计等</a:t>
              </a:r>
              <a:endParaRPr lang="en-US" altLang="zh-CN" sz="1200" b="1" dirty="0" smtClean="0">
                <a:solidFill>
                  <a:schemeClr val="accent1"/>
                </a:solidFill>
              </a:endParaRPr>
            </a:p>
            <a:p>
              <a:endParaRPr lang="en-US" altLang="zh-CN" sz="1200" b="1" dirty="0" smtClean="0">
                <a:solidFill>
                  <a:schemeClr val="accent1"/>
                </a:solidFill>
              </a:endParaRPr>
            </a:p>
          </p:txBody>
        </p:sp>
      </p:gr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linds(horizontal)">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233"/>
            <a:ext cx="6876256" cy="475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 核心课程内学生学习任务示例</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1" name="Rectangle 59"/>
          <p:cNvSpPr>
            <a:spLocks noChangeArrowheads="1"/>
          </p:cNvSpPr>
          <p:nvPr/>
        </p:nvSpPr>
        <p:spPr bwMode="auto">
          <a:xfrm>
            <a:off x="1979930" y="586740"/>
            <a:ext cx="6840855" cy="4490720"/>
          </a:xfrm>
          <a:prstGeom prst="rect">
            <a:avLst/>
          </a:prstGeom>
          <a:noFill/>
          <a:ln w="22225">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a:lnSpc>
                <a:spcPct val="160000"/>
              </a:lnSpc>
              <a:spcBef>
                <a:spcPct val="0"/>
              </a:spcBef>
              <a:buClrTx/>
              <a:buNone/>
            </a:pPr>
            <a:r>
              <a:rPr lang="en-US" altLang="zh-CN" dirty="0" smtClean="0">
                <a:latin typeface="Arial" panose="020B0604020202020204" pitchFamily="34" charset="0"/>
                <a:ea typeface="黑体" panose="02010609060101010101" pitchFamily="49" charset="-122"/>
              </a:rPr>
              <a:t>  </a:t>
            </a:r>
            <a:r>
              <a:rPr lang="en-US" altLang="zh-CN" sz="1800" dirty="0" smtClean="0">
                <a:latin typeface="Arial" panose="020B0604020202020204" pitchFamily="34" charset="0"/>
                <a:ea typeface="黑体" panose="02010609060101010101" pitchFamily="49" charset="-122"/>
              </a:rPr>
              <a:t> </a:t>
            </a:r>
            <a:endParaRPr sz="1800" dirty="0" smtClean="0">
              <a:latin typeface="Arial" panose="020B0604020202020204" pitchFamily="34" charset="0"/>
              <a:ea typeface="黑体" panose="02010609060101010101" pitchFamily="49" charset="-122"/>
            </a:endParaRPr>
          </a:p>
        </p:txBody>
      </p:sp>
      <p:sp>
        <p:nvSpPr>
          <p:cNvPr id="2" name="文本框 1"/>
          <p:cNvSpPr txBox="1"/>
          <p:nvPr/>
        </p:nvSpPr>
        <p:spPr>
          <a:xfrm>
            <a:off x="4867910" y="4277360"/>
            <a:ext cx="309880" cy="460375"/>
          </a:xfrm>
          <a:prstGeom prst="rect">
            <a:avLst/>
          </a:prstGeom>
          <a:noFill/>
        </p:spPr>
        <p:txBody>
          <a:bodyPr wrap="none" rtlCol="0">
            <a:spAutoFit/>
          </a:bodyPr>
          <a:p>
            <a:endParaRPr lang="zh-CN" altLang="en-US" sz="2400" dirty="0">
              <a:latin typeface="Arial" panose="020B0604020202020204" pitchFamily="34" charset="0"/>
              <a:ea typeface="黑体" panose="02010609060101010101" pitchFamily="49" charset="-122"/>
            </a:endParaRPr>
          </a:p>
        </p:txBody>
      </p: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人才培养方案</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graphicFrame>
        <p:nvGraphicFramePr>
          <p:cNvPr id="12" name="表格 11"/>
          <p:cNvGraphicFramePr/>
          <p:nvPr>
            <p:custDataLst>
              <p:tags r:id="rId5"/>
            </p:custDataLst>
          </p:nvPr>
        </p:nvGraphicFramePr>
        <p:xfrm>
          <a:off x="1697990" y="690245"/>
          <a:ext cx="7374255" cy="4450080"/>
        </p:xfrm>
        <a:graphic>
          <a:graphicData uri="http://schemas.openxmlformats.org/drawingml/2006/table">
            <a:tbl>
              <a:tblPr/>
              <a:tblGrid>
                <a:gridCol w="468630"/>
                <a:gridCol w="1280160"/>
                <a:gridCol w="699770"/>
                <a:gridCol w="2094865"/>
                <a:gridCol w="1779905"/>
                <a:gridCol w="1050925"/>
              </a:tblGrid>
              <a:tr h="182880">
                <a:tc>
                  <a:txBody>
                    <a:bodyPr/>
                    <a:p>
                      <a:pPr indent="0" algn="ctr">
                        <a:buNone/>
                      </a:pPr>
                      <a:r>
                        <a:rPr lang="en-US" sz="1200" b="1">
                          <a:latin typeface="仿宋_GB2312" panose="02010609030101010101" charset="-122"/>
                          <a:ea typeface="仿宋_GB2312" panose="02010609030101010101" charset="-122"/>
                          <a:cs typeface="仿宋_GB2312" panose="02010609030101010101" charset="-122"/>
                        </a:rPr>
                        <a:t>序号</a:t>
                      </a:r>
                      <a:endParaRPr lang="en-US" altLang="en-US" sz="12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仿宋_GB2312" panose="02010609030101010101" charset="-122"/>
                          <a:ea typeface="仿宋_GB2312" panose="02010609030101010101" charset="-122"/>
                          <a:cs typeface="仿宋_GB2312" panose="02010609030101010101" charset="-122"/>
                        </a:rPr>
                        <a:t>课程目标</a:t>
                      </a:r>
                      <a:endParaRPr lang="en-US" altLang="en-US" sz="12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仿宋_GB2312" panose="02010609030101010101" charset="-122"/>
                          <a:ea typeface="仿宋_GB2312" panose="02010609030101010101" charset="-122"/>
                          <a:cs typeface="仿宋_GB2312" panose="02010609030101010101" charset="-122"/>
                        </a:rPr>
                        <a:t>项 目</a:t>
                      </a:r>
                      <a:endParaRPr lang="en-US" altLang="en-US" sz="12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仿宋_GB2312" panose="02010609030101010101" charset="-122"/>
                          <a:ea typeface="仿宋_GB2312" panose="02010609030101010101" charset="-122"/>
                          <a:cs typeface="仿宋_GB2312" panose="02010609030101010101" charset="-122"/>
                        </a:rPr>
                        <a:t>训练任务</a:t>
                      </a:r>
                      <a:endParaRPr lang="en-US" altLang="en-US" sz="12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仿宋_GB2312" panose="02010609030101010101" charset="-122"/>
                          <a:ea typeface="仿宋_GB2312" panose="02010609030101010101" charset="-122"/>
                          <a:cs typeface="仿宋_GB2312" panose="02010609030101010101" charset="-122"/>
                        </a:rPr>
                        <a:t>学习产出</a:t>
                      </a:r>
                      <a:endParaRPr lang="en-US" altLang="en-US" sz="12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1">
                          <a:latin typeface="仿宋_GB2312" panose="02010609030101010101" charset="-122"/>
                          <a:ea typeface="仿宋_GB2312" panose="02010609030101010101" charset="-122"/>
                          <a:cs typeface="仿宋_GB2312" panose="02010609030101010101" charset="-122"/>
                        </a:rPr>
                        <a:t>成果形式</a:t>
                      </a:r>
                      <a:endParaRPr lang="en-US" altLang="en-US" sz="12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06880">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1</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_GB2312" panose="02010609030101010101" charset="-122"/>
                          <a:ea typeface="仿宋_GB2312" panose="02010609030101010101" charset="-122"/>
                          <a:cs typeface="仿宋_GB2312" panose="02010609030101010101" charset="-122"/>
                        </a:rPr>
                        <a:t>（1）</a:t>
                      </a:r>
                      <a:r>
                        <a:rPr lang="en-US" sz="1400" b="0">
                          <a:latin typeface="Times New Roman" panose="02020603050405020304" charset="0"/>
                          <a:cs typeface="Times New Roman" panose="02020603050405020304" charset="0"/>
                        </a:rPr>
                        <a:t>知识掌握和运用能力</a:t>
                      </a:r>
                      <a:r>
                        <a:rPr lang="en-US" sz="1400" b="0">
                          <a:latin typeface="仿宋_GB2312" panose="02010609030101010101" charset="-122"/>
                          <a:ea typeface="仿宋_GB2312" panose="02010609030101010101" charset="-122"/>
                          <a:cs typeface="仿宋_GB2312" panose="02010609030101010101" charset="-122"/>
                        </a:rPr>
                        <a:t>（3）</a:t>
                      </a:r>
                      <a:r>
                        <a:rPr lang="en-US" sz="1400" b="0">
                          <a:latin typeface="Times New Roman" panose="02020603050405020304" charset="0"/>
                          <a:cs typeface="Times New Roman" panose="02020603050405020304" charset="0"/>
                        </a:rPr>
                        <a:t>安全、法律和社会责任意识</a:t>
                      </a:r>
                      <a:endParaRPr lang="en-US" sz="1400" b="0">
                        <a:latin typeface="Times New Roman" panose="02020603050405020304" charset="0"/>
                        <a:cs typeface="Times New Roman" panose="02020603050405020304" charset="0"/>
                      </a:endParaRPr>
                    </a:p>
                    <a:p>
                      <a:pPr indent="0">
                        <a:buNone/>
                      </a:pPr>
                      <a:r>
                        <a:rPr lang="en-US" sz="1400" b="0">
                          <a:latin typeface="仿宋_GB2312" panose="02010609030101010101" charset="-122"/>
                          <a:ea typeface="仿宋_GB2312" panose="02010609030101010101" charset="-122"/>
                          <a:cs typeface="仿宋_GB2312" panose="02010609030101010101" charset="-122"/>
                        </a:rPr>
                        <a:t>（4）</a:t>
                      </a:r>
                      <a:r>
                        <a:rPr lang="en-US" sz="1400" b="0">
                          <a:latin typeface="Times New Roman" panose="02020603050405020304" charset="0"/>
                          <a:cs typeface="Times New Roman" panose="02020603050405020304" charset="0"/>
                        </a:rPr>
                        <a:t>自主学习和跟踪</a:t>
                      </a:r>
                      <a:r>
                        <a:rPr lang="en-US" sz="1400" b="0">
                          <a:latin typeface="仿宋_GB2312" panose="02010609030101010101" charset="-122"/>
                          <a:ea typeface="仿宋_GB2312" panose="02010609030101010101" charset="-122"/>
                          <a:cs typeface="仿宋_GB2312" panose="02010609030101010101" charset="-122"/>
                        </a:rPr>
                        <a:t>新技术</a:t>
                      </a:r>
                      <a:r>
                        <a:rPr lang="en-US" sz="1400" b="0">
                          <a:latin typeface="Times New Roman" panose="02020603050405020304" charset="0"/>
                          <a:cs typeface="Times New Roman" panose="02020603050405020304" charset="0"/>
                        </a:rPr>
                        <a:t>发展能力</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_GB2312" panose="02010609030101010101" charset="-122"/>
                          <a:ea typeface="仿宋_GB2312" panose="02010609030101010101" charset="-122"/>
                          <a:cs typeface="仿宋_GB2312" panose="02010609030101010101" charset="-122"/>
                        </a:rPr>
                        <a:t>校园网设计与组建的解决方案</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_GB2312" panose="02010609030101010101" charset="-122"/>
                          <a:ea typeface="仿宋_GB2312" panose="02010609030101010101" charset="-122"/>
                          <a:cs typeface="仿宋_GB2312" panose="02010609030101010101" charset="-122"/>
                        </a:rPr>
                        <a:t>根据校园网需求设计并搭建一个覆盖教学区、办公区、生活区、图书馆的校园网，满足低延迟、高并发、随时随地接入和安全性需求，并且设备选型具有高性价比。</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_GB2312" panose="02010609030101010101" charset="-122"/>
                          <a:ea typeface="仿宋_GB2312" panose="02010609030101010101" charset="-122"/>
                          <a:cs typeface="仿宋_GB2312" panose="02010609030101010101" charset="-122"/>
                        </a:rPr>
                        <a:t>能够综合运用计算机网络性能指标、协议规则、设计方法和极限传输速率原理，综合考虑多种制约因素，设计校园网解决方案并能对其进行评价。</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_GB2312" panose="02010609030101010101" charset="-122"/>
                          <a:ea typeface="仿宋_GB2312" panose="02010609030101010101" charset="-122"/>
                          <a:cs typeface="仿宋_GB2312" panose="02010609030101010101" charset="-122"/>
                        </a:rPr>
                        <a:t>解决方案说明书网络拓扑结构图设备选型</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80160">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2</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_GB2312" panose="02010609030101010101" charset="-122"/>
                          <a:ea typeface="仿宋_GB2312" panose="02010609030101010101" charset="-122"/>
                          <a:cs typeface="仿宋_GB2312" panose="02010609030101010101" charset="-122"/>
                        </a:rPr>
                        <a:t>（1）</a:t>
                      </a:r>
                      <a:r>
                        <a:rPr lang="en-US" sz="1400" b="0">
                          <a:latin typeface="Times New Roman" panose="02020603050405020304" charset="0"/>
                          <a:cs typeface="Times New Roman" panose="02020603050405020304" charset="0"/>
                        </a:rPr>
                        <a:t>知识掌握和运用能力</a:t>
                      </a:r>
                      <a:r>
                        <a:rPr lang="en-US" sz="1400" b="0">
                          <a:latin typeface="仿宋_GB2312" panose="02010609030101010101" charset="-122"/>
                          <a:ea typeface="仿宋_GB2312" panose="02010609030101010101" charset="-122"/>
                          <a:cs typeface="仿宋_GB2312" panose="02010609030101010101" charset="-122"/>
                        </a:rPr>
                        <a:t>（2）工具</a:t>
                      </a:r>
                      <a:r>
                        <a:rPr lang="en-US" sz="1400" b="0">
                          <a:latin typeface="Times New Roman" panose="02020603050405020304" charset="0"/>
                          <a:cs typeface="Times New Roman" panose="02020603050405020304" charset="0"/>
                        </a:rPr>
                        <a:t>使用和分析能力</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_GB2312" panose="02010609030101010101" charset="-122"/>
                          <a:ea typeface="仿宋_GB2312" panose="02010609030101010101" charset="-122"/>
                          <a:cs typeface="仿宋_GB2312" panose="02010609030101010101" charset="-122"/>
                        </a:rPr>
                        <a:t>跨交换机的VLAN通信系统仿真</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_GB2312" panose="02010609030101010101" charset="-122"/>
                          <a:ea typeface="仿宋_GB2312" panose="02010609030101010101" charset="-122"/>
                          <a:cs typeface="仿宋_GB2312" panose="02010609030101010101" charset="-122"/>
                        </a:rPr>
                        <a:t>掌握跨二层交换机相同VLAN间通信的调试方法；理解交换机接口的trunk 模式和access 模式及其原理；掌握</a:t>
                      </a:r>
                      <a:r>
                        <a:rPr lang="en-US" sz="1400" b="0">
                          <a:latin typeface="Times New Roman" panose="02020603050405020304" charset="0"/>
                          <a:cs typeface="Times New Roman" panose="02020603050405020304" charset="0"/>
                        </a:rPr>
                        <a:t>跨交换机VLAN的配置方法。</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_GB2312" panose="02010609030101010101" charset="-122"/>
                          <a:ea typeface="仿宋_GB2312" panose="02010609030101010101" charset="-122"/>
                          <a:cs typeface="仿宋_GB2312" panose="02010609030101010101" charset="-122"/>
                        </a:rPr>
                        <a:t>掌握跨二层交换机</a:t>
                      </a:r>
                      <a:r>
                        <a:rPr lang="en-US" sz="1400" b="0">
                          <a:latin typeface="Times New Roman" panose="02020603050405020304" charset="0"/>
                          <a:cs typeface="Times New Roman" panose="02020603050405020304" charset="0"/>
                        </a:rPr>
                        <a:t>VLAN通信的配置方法</a:t>
                      </a:r>
                      <a:r>
                        <a:rPr lang="en-US" sz="1400" b="0">
                          <a:latin typeface="仿宋_GB2312" panose="02010609030101010101" charset="-122"/>
                          <a:ea typeface="仿宋_GB2312" panose="02010609030101010101" charset="-122"/>
                          <a:cs typeface="仿宋_GB2312" panose="02010609030101010101" charset="-122"/>
                        </a:rPr>
                        <a:t>，</a:t>
                      </a:r>
                      <a:r>
                        <a:rPr lang="en-US" sz="1400" b="0">
                          <a:latin typeface="Times New Roman" panose="02020603050405020304" charset="0"/>
                          <a:cs typeface="Times New Roman" panose="02020603050405020304" charset="0"/>
                        </a:rPr>
                        <a:t>理解工作原理</a:t>
                      </a:r>
                      <a:r>
                        <a:rPr lang="zh-CN" altLang="en-US" sz="1400" b="0">
                          <a:latin typeface="仿宋_GB2312" panose="02010609030101010101" charset="-122"/>
                          <a:ea typeface="仿宋_GB2312" panose="02010609030101010101" charset="-122"/>
                          <a:cs typeface="仿宋_GB2312" panose="02010609030101010101" charset="-122"/>
                        </a:rPr>
                        <a:t>。</a:t>
                      </a:r>
                      <a:r>
                        <a:rPr lang="en-US" sz="1400" b="0">
                          <a:latin typeface="Times New Roman" panose="02020603050405020304" charset="0"/>
                          <a:cs typeface="Times New Roman" panose="02020603050405020304" charset="0"/>
                        </a:rPr>
                        <a:t>并能够分析现有仿真软件和设备的不足。</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_GB2312" panose="02010609030101010101" charset="-122"/>
                          <a:ea typeface="仿宋_GB2312" panose="02010609030101010101" charset="-122"/>
                          <a:cs typeface="仿宋_GB2312" panose="02010609030101010101" charset="-122"/>
                        </a:rPr>
                        <a:t>网络拓扑结构图系统仿真过程说明关键设备配置命令</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80160">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3</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_GB2312" panose="02010609030101010101" charset="-122"/>
                          <a:ea typeface="仿宋_GB2312" panose="02010609030101010101" charset="-122"/>
                          <a:cs typeface="仿宋_GB2312" panose="02010609030101010101" charset="-122"/>
                        </a:rPr>
                        <a:t>（3）</a:t>
                      </a:r>
                      <a:r>
                        <a:rPr lang="en-US" sz="1400" b="0">
                          <a:latin typeface="Times New Roman" panose="02020603050405020304" charset="0"/>
                          <a:cs typeface="Times New Roman" panose="02020603050405020304" charset="0"/>
                        </a:rPr>
                        <a:t>安全、法律和社会责任意识</a:t>
                      </a:r>
                      <a:endParaRPr lang="en-US" sz="1400" b="0">
                        <a:latin typeface="Times New Roman" panose="02020603050405020304" charset="0"/>
                        <a:cs typeface="Times New Roman" panose="02020603050405020304" charset="0"/>
                      </a:endParaRPr>
                    </a:p>
                    <a:p>
                      <a:pPr indent="0">
                        <a:buNone/>
                      </a:pPr>
                      <a:r>
                        <a:rPr lang="en-US" sz="1400" b="0">
                          <a:latin typeface="仿宋_GB2312" panose="02010609030101010101" charset="-122"/>
                          <a:ea typeface="仿宋_GB2312" panose="02010609030101010101" charset="-122"/>
                          <a:cs typeface="仿宋_GB2312" panose="02010609030101010101" charset="-122"/>
                        </a:rPr>
                        <a:t>（4）</a:t>
                      </a:r>
                      <a:r>
                        <a:rPr lang="en-US" sz="1400" b="0">
                          <a:latin typeface="Times New Roman" panose="02020603050405020304" charset="0"/>
                          <a:cs typeface="Times New Roman" panose="02020603050405020304" charset="0"/>
                        </a:rPr>
                        <a:t>自主学习和跟踪</a:t>
                      </a:r>
                      <a:r>
                        <a:rPr lang="en-US" sz="1400" b="0">
                          <a:latin typeface="仿宋_GB2312" panose="02010609030101010101" charset="-122"/>
                          <a:ea typeface="仿宋_GB2312" panose="02010609030101010101" charset="-122"/>
                          <a:cs typeface="仿宋_GB2312" panose="02010609030101010101" charset="-122"/>
                        </a:rPr>
                        <a:t>新技术</a:t>
                      </a:r>
                      <a:r>
                        <a:rPr lang="en-US" sz="1400" b="0">
                          <a:latin typeface="Times New Roman" panose="02020603050405020304" charset="0"/>
                          <a:cs typeface="Times New Roman" panose="02020603050405020304" charset="0"/>
                        </a:rPr>
                        <a:t>发展能力</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Times New Roman" panose="02020603050405020304" charset="0"/>
                          <a:cs typeface="Times New Roman" panose="02020603050405020304" charset="0"/>
                        </a:rPr>
                        <a:t>网络入侵检测方法研究</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Times New Roman" panose="02020603050405020304" charset="0"/>
                          <a:cs typeface="Times New Roman" panose="02020603050405020304" charset="0"/>
                        </a:rPr>
                        <a:t>通过调研和分析国内外入侵检测相关文献资料和技术报告</a:t>
                      </a:r>
                      <a:r>
                        <a:rPr lang="en-US" sz="1400" b="0">
                          <a:latin typeface="仿宋_GB2312" panose="02010609030101010101" charset="-122"/>
                          <a:ea typeface="仿宋_GB2312" panose="02010609030101010101" charset="-122"/>
                          <a:cs typeface="仿宋_GB2312" panose="02010609030101010101" charset="-122"/>
                        </a:rPr>
                        <a:t>，总结</a:t>
                      </a:r>
                      <a:r>
                        <a:rPr lang="en-US" sz="1400" b="0">
                          <a:latin typeface="Times New Roman" panose="02020603050405020304" charset="0"/>
                          <a:cs typeface="Times New Roman" panose="02020603050405020304" charset="0"/>
                        </a:rPr>
                        <a:t>入侵检测常用方法和技术</a:t>
                      </a:r>
                      <a:r>
                        <a:rPr lang="en-US" sz="1400" b="0">
                          <a:latin typeface="仿宋_GB2312" panose="02010609030101010101" charset="-122"/>
                          <a:ea typeface="仿宋_GB2312" panose="02010609030101010101" charset="-122"/>
                          <a:cs typeface="仿宋_GB2312" panose="02010609030101010101" charset="-122"/>
                        </a:rPr>
                        <a:t>，</a:t>
                      </a:r>
                      <a:r>
                        <a:rPr lang="en-US" sz="1400" b="0">
                          <a:latin typeface="Times New Roman" panose="02020603050405020304" charset="0"/>
                          <a:cs typeface="Times New Roman" panose="02020603050405020304" charset="0"/>
                        </a:rPr>
                        <a:t>并能够根据实际需求设计网络安全策略</a:t>
                      </a:r>
                      <a:r>
                        <a:rPr lang="en-US" sz="1400" b="0">
                          <a:latin typeface="仿宋_GB2312" panose="02010609030101010101" charset="-122"/>
                          <a:ea typeface="仿宋_GB2312" panose="02010609030101010101" charset="-122"/>
                          <a:cs typeface="仿宋_GB2312" panose="02010609030101010101" charset="-122"/>
                        </a:rPr>
                        <a:t>。</a:t>
                      </a:r>
                      <a:endParaRPr lang="en-US" altLang="en-US" sz="1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_GB2312" panose="02010609030101010101" charset="-122"/>
                          <a:ea typeface="仿宋_GB2312" panose="02010609030101010101" charset="-122"/>
                          <a:cs typeface="仿宋_GB2312" panose="02010609030101010101" charset="-122"/>
                        </a:rPr>
                        <a:t>具备调研和分析能力，</a:t>
                      </a:r>
                      <a:r>
                        <a:rPr lang="en-US" sz="1400" b="0">
                          <a:latin typeface="Times New Roman" panose="02020603050405020304" charset="0"/>
                          <a:cs typeface="Times New Roman" panose="02020603050405020304" charset="0"/>
                        </a:rPr>
                        <a:t>能够根据实际需求设计网络安全策略</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_GB2312" panose="02010609030101010101" charset="-122"/>
                          <a:ea typeface="仿宋_GB2312" panose="02010609030101010101" charset="-122"/>
                          <a:cs typeface="仿宋_GB2312" panose="02010609030101010101" charset="-122"/>
                        </a:rPr>
                        <a:t>研究报告</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教学大纲设计</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1" name="文本框 17"/>
          <p:cNvSpPr txBox="1">
            <a:spLocks noChangeArrowheads="1"/>
          </p:cNvSpPr>
          <p:nvPr/>
        </p:nvSpPr>
        <p:spPr bwMode="auto">
          <a:xfrm>
            <a:off x="2052320" y="790575"/>
            <a:ext cx="310515" cy="570230"/>
          </a:xfrm>
          <a:prstGeom prst="rect">
            <a:avLst/>
          </a:prstGeom>
          <a:noFill/>
          <a:ln>
            <a:noFill/>
          </a:ln>
        </p:spPr>
        <p:txBody>
          <a:bodyPr wrap="non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lang="zh-CN" altLang="en-US" sz="3200" b="1" dirty="0" smtClean="0">
              <a:solidFill>
                <a:srgbClr val="FF0000"/>
              </a:solidFill>
              <a:latin typeface="+mj-ea"/>
              <a:ea typeface="+mj-ea"/>
            </a:endParaRPr>
          </a:p>
        </p:txBody>
      </p: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graphicFrame>
        <p:nvGraphicFramePr>
          <p:cNvPr id="2" name="表格 1"/>
          <p:cNvGraphicFramePr/>
          <p:nvPr>
            <p:custDataLst>
              <p:tags r:id="rId5"/>
            </p:custDataLst>
          </p:nvPr>
        </p:nvGraphicFramePr>
        <p:xfrm>
          <a:off x="1866265" y="693420"/>
          <a:ext cx="7169150" cy="3394710"/>
        </p:xfrm>
        <a:graphic>
          <a:graphicData uri="http://schemas.openxmlformats.org/drawingml/2006/table">
            <a:tbl>
              <a:tblPr/>
              <a:tblGrid>
                <a:gridCol w="372745"/>
                <a:gridCol w="967740"/>
                <a:gridCol w="666115"/>
                <a:gridCol w="1971675"/>
                <a:gridCol w="2301240"/>
                <a:gridCol w="889635"/>
              </a:tblGrid>
              <a:tr h="272415">
                <a:tc>
                  <a:txBody>
                    <a:bodyPr/>
                    <a:p>
                      <a:pPr indent="0" algn="ctr">
                        <a:buNone/>
                      </a:pPr>
                      <a:r>
                        <a:rPr lang="en-US" sz="900" b="1">
                          <a:latin typeface="仿宋_GB2312" panose="02010609030101010101" charset="-122"/>
                          <a:ea typeface="仿宋_GB2312" panose="02010609030101010101" charset="-122"/>
                          <a:cs typeface="仿宋_GB2312" panose="02010609030101010101" charset="-122"/>
                        </a:rPr>
                        <a:t>序号</a:t>
                      </a:r>
                      <a:endParaRPr lang="en-US" altLang="en-US" sz="9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1">
                          <a:latin typeface="仿宋_GB2312" panose="02010609030101010101" charset="-122"/>
                          <a:ea typeface="仿宋_GB2312" panose="02010609030101010101" charset="-122"/>
                          <a:cs typeface="仿宋_GB2312" panose="02010609030101010101" charset="-122"/>
                        </a:rPr>
                        <a:t>课程目标</a:t>
                      </a:r>
                      <a:endParaRPr lang="en-US" altLang="en-US" sz="9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1">
                          <a:latin typeface="仿宋_GB2312" panose="02010609030101010101" charset="-122"/>
                          <a:ea typeface="仿宋_GB2312" panose="02010609030101010101" charset="-122"/>
                          <a:cs typeface="仿宋_GB2312" panose="02010609030101010101" charset="-122"/>
                        </a:rPr>
                        <a:t>项目</a:t>
                      </a:r>
                      <a:endParaRPr lang="en-US" altLang="en-US" sz="9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1">
                          <a:latin typeface="仿宋_GB2312" panose="02010609030101010101" charset="-122"/>
                          <a:ea typeface="仿宋_GB2312" panose="02010609030101010101" charset="-122"/>
                          <a:cs typeface="仿宋_GB2312" panose="02010609030101010101" charset="-122"/>
                        </a:rPr>
                        <a:t>训练任务</a:t>
                      </a:r>
                      <a:endParaRPr lang="en-US" altLang="en-US" sz="9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1">
                          <a:latin typeface="仿宋_GB2312" panose="02010609030101010101" charset="-122"/>
                          <a:ea typeface="仿宋_GB2312" panose="02010609030101010101" charset="-122"/>
                          <a:cs typeface="仿宋_GB2312" panose="02010609030101010101" charset="-122"/>
                        </a:rPr>
                        <a:t>学习产出</a:t>
                      </a:r>
                      <a:endParaRPr lang="en-US" altLang="en-US" sz="9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1">
                          <a:latin typeface="仿宋_GB2312" panose="02010609030101010101" charset="-122"/>
                          <a:ea typeface="仿宋_GB2312" panose="02010609030101010101" charset="-122"/>
                          <a:cs typeface="仿宋_GB2312" panose="02010609030101010101" charset="-122"/>
                        </a:rPr>
                        <a:t>成果形式</a:t>
                      </a:r>
                      <a:endParaRPr lang="en-US" altLang="en-US" sz="900" b="1">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26185">
                <a:tc>
                  <a:txBody>
                    <a:bodyPr/>
                    <a:p>
                      <a:pPr indent="0" algn="ctr">
                        <a:buNone/>
                      </a:pPr>
                      <a:r>
                        <a:rPr lang="en-US" sz="900" b="0">
                          <a:latin typeface="仿宋_GB2312" panose="02010609030101010101" charset="-122"/>
                          <a:ea typeface="仿宋_GB2312" panose="02010609030101010101" charset="-122"/>
                          <a:cs typeface="仿宋_GB2312" panose="02010609030101010101" charset="-122"/>
                        </a:rPr>
                        <a:t>1</a:t>
                      </a:r>
                      <a:endParaRPr lang="en-US" altLang="en-US" sz="9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latin typeface="仿宋_GB2312" panose="02010609030101010101" charset="-122"/>
                          <a:ea typeface="仿宋_GB2312" panose="02010609030101010101" charset="-122"/>
                          <a:cs typeface="仿宋_GB2312" panose="02010609030101010101" charset="-122"/>
                        </a:rPr>
                        <a:t>（2）评论问题分析能力 </a:t>
                      </a:r>
                      <a:endParaRPr lang="en-US" sz="900" b="0">
                        <a:latin typeface="仿宋_GB2312" panose="02010609030101010101" charset="-122"/>
                        <a:ea typeface="仿宋_GB2312" panose="02010609030101010101" charset="-122"/>
                        <a:cs typeface="仿宋_GB2312" panose="02010609030101010101" charset="-122"/>
                      </a:endParaRPr>
                    </a:p>
                    <a:p>
                      <a:pPr indent="0">
                        <a:buNone/>
                      </a:pPr>
                      <a:r>
                        <a:rPr lang="en-US" sz="900" b="0">
                          <a:latin typeface="仿宋_GB2312" panose="02010609030101010101" charset="-122"/>
                          <a:ea typeface="仿宋_GB2312" panose="02010609030101010101" charset="-122"/>
                          <a:cs typeface="仿宋_GB2312" panose="02010609030101010101" charset="-122"/>
                        </a:rPr>
                        <a:t>（3）评论文本写作能力 </a:t>
                      </a:r>
                      <a:endParaRPr lang="en-US" sz="900" b="0">
                        <a:latin typeface="仿宋_GB2312" panose="02010609030101010101" charset="-122"/>
                        <a:ea typeface="仿宋_GB2312" panose="02010609030101010101" charset="-122"/>
                        <a:cs typeface="仿宋_GB2312" panose="02010609030101010101" charset="-122"/>
                      </a:endParaRPr>
                    </a:p>
                    <a:p>
                      <a:pPr indent="0">
                        <a:buNone/>
                      </a:pPr>
                      <a:r>
                        <a:rPr lang="en-US" sz="900" b="0">
                          <a:latin typeface="仿宋_GB2312" panose="02010609030101010101" charset="-122"/>
                          <a:ea typeface="仿宋_GB2312" panose="02010609030101010101" charset="-122"/>
                          <a:cs typeface="仿宋_GB2312" panose="02010609030101010101" charset="-122"/>
                        </a:rPr>
                        <a:t>（5）新闻评论职业素养</a:t>
                      </a:r>
                      <a:endParaRPr lang="en-US" altLang="en-US" sz="9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latin typeface="仿宋_GB2312" panose="02010609030101010101" charset="-122"/>
                          <a:ea typeface="仿宋_GB2312" panose="02010609030101010101" charset="-122"/>
                          <a:cs typeface="仿宋_GB2312" panose="02010609030101010101" charset="-122"/>
                        </a:rPr>
                        <a:t>新闻时评写作</a:t>
                      </a:r>
                      <a:endParaRPr lang="en-US" altLang="en-US" sz="9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latin typeface="仿宋_GB2312" panose="02010609030101010101" charset="-122"/>
                          <a:ea typeface="仿宋_GB2312" panose="02010609030101010101" charset="-122"/>
                          <a:cs typeface="仿宋_GB2312" panose="02010609030101010101" charset="-122"/>
                        </a:rPr>
                        <a:t>综合应用选题立论、说理论述、标题拟制、结构安排、语言文风把握的原理原则与一般技巧进行新闻评论文本写作的能力，有意识地训练和提高问题意识与批判性思维能力。</a:t>
                      </a:r>
                      <a:endParaRPr lang="en-US" altLang="en-US" sz="9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FF0000"/>
                          </a:solidFill>
                          <a:latin typeface="仿宋_GB2312" panose="02010609030101010101" charset="-122"/>
                          <a:ea typeface="仿宋_GB2312" panose="02010609030101010101" charset="-122"/>
                          <a:cs typeface="仿宋_GB2312" panose="02010609030101010101" charset="-122"/>
                        </a:rPr>
                        <a:t>1.在指定的时间范围内选择评论选题，针对选题提出核心观点以及逻辑性的论证思路；</a:t>
                      </a:r>
                      <a:endParaRPr lang="en-US" sz="900" b="0">
                        <a:solidFill>
                          <a:srgbClr val="FF0000"/>
                        </a:solidFill>
                        <a:latin typeface="仿宋_GB2312" panose="02010609030101010101" charset="-122"/>
                        <a:ea typeface="仿宋_GB2312" panose="02010609030101010101" charset="-122"/>
                        <a:cs typeface="仿宋_GB2312" panose="02010609030101010101" charset="-122"/>
                      </a:endParaRPr>
                    </a:p>
                    <a:p>
                      <a:pPr indent="0">
                        <a:buNone/>
                      </a:pPr>
                      <a:r>
                        <a:rPr lang="en-US" sz="900" b="0">
                          <a:latin typeface="仿宋_GB2312" panose="02010609030101010101" charset="-122"/>
                          <a:ea typeface="仿宋_GB2312" panose="02010609030101010101" charset="-122"/>
                          <a:cs typeface="仿宋_GB2312" panose="02010609030101010101" charset="-122"/>
                        </a:rPr>
                        <a:t>2.围绕核心观点，应用新闻评论标题拟制、结构安排、语言文风等环节的的原理技巧，写作时评文本；</a:t>
                      </a:r>
                      <a:endParaRPr lang="en-US" sz="900" b="0">
                        <a:latin typeface="仿宋_GB2312" panose="02010609030101010101" charset="-122"/>
                        <a:ea typeface="仿宋_GB2312" panose="02010609030101010101" charset="-122"/>
                        <a:cs typeface="仿宋_GB2312" panose="02010609030101010101" charset="-122"/>
                      </a:endParaRPr>
                    </a:p>
                    <a:p>
                      <a:pPr indent="0">
                        <a:buNone/>
                      </a:pPr>
                      <a:r>
                        <a:rPr lang="en-US" sz="900" b="0">
                          <a:latin typeface="仿宋_GB2312" panose="02010609030101010101" charset="-122"/>
                          <a:ea typeface="仿宋_GB2312" panose="02010609030101010101" charset="-122"/>
                          <a:cs typeface="仿宋_GB2312" panose="02010609030101010101" charset="-122"/>
                        </a:rPr>
                        <a:t>3.检视时评文本的观点表达与论证逻辑，完善时评文本。</a:t>
                      </a:r>
                      <a:endParaRPr lang="en-US" altLang="en-US" sz="9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latin typeface="仿宋_GB2312" panose="02010609030101010101" charset="-122"/>
                          <a:ea typeface="仿宋_GB2312" panose="02010609030101010101" charset="-122"/>
                          <a:cs typeface="仿宋_GB2312" panose="02010609030101010101" charset="-122"/>
                        </a:rPr>
                        <a:t>每人独立完成800-1000字的文字新闻时评1篇</a:t>
                      </a:r>
                      <a:endParaRPr lang="en-US" altLang="en-US" sz="9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96110">
                <a:tc>
                  <a:txBody>
                    <a:bodyPr/>
                    <a:p>
                      <a:pPr indent="0" algn="ctr">
                        <a:buNone/>
                      </a:pPr>
                      <a:r>
                        <a:rPr lang="en-US" sz="900" b="0">
                          <a:latin typeface="仿宋_GB2312" panose="02010609030101010101" charset="-122"/>
                          <a:ea typeface="仿宋_GB2312" panose="02010609030101010101" charset="-122"/>
                          <a:cs typeface="仿宋_GB2312" panose="02010609030101010101" charset="-122"/>
                        </a:rPr>
                        <a:t>2</a:t>
                      </a:r>
                      <a:endParaRPr lang="en-US" altLang="en-US" sz="9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latin typeface="仿宋_GB2312" panose="02010609030101010101" charset="-122"/>
                          <a:ea typeface="仿宋_GB2312" panose="02010609030101010101" charset="-122"/>
                          <a:cs typeface="仿宋_GB2312" panose="02010609030101010101" charset="-122"/>
                        </a:rPr>
                        <a:t>（2）评论问题分析能力 </a:t>
                      </a:r>
                      <a:endParaRPr lang="en-US" sz="900" b="0">
                        <a:latin typeface="仿宋_GB2312" panose="02010609030101010101" charset="-122"/>
                        <a:ea typeface="仿宋_GB2312" panose="02010609030101010101" charset="-122"/>
                        <a:cs typeface="仿宋_GB2312" panose="02010609030101010101" charset="-122"/>
                      </a:endParaRPr>
                    </a:p>
                    <a:p>
                      <a:pPr indent="0">
                        <a:buNone/>
                      </a:pPr>
                      <a:r>
                        <a:rPr lang="en-US" sz="900" b="0">
                          <a:latin typeface="仿宋_GB2312" panose="02010609030101010101" charset="-122"/>
                          <a:ea typeface="仿宋_GB2312" panose="02010609030101010101" charset="-122"/>
                          <a:cs typeface="仿宋_GB2312" panose="02010609030101010101" charset="-122"/>
                        </a:rPr>
                        <a:t>（4）评论节目制作能力</a:t>
                      </a:r>
                      <a:endParaRPr lang="en-US" sz="900" b="0">
                        <a:latin typeface="仿宋_GB2312" panose="02010609030101010101" charset="-122"/>
                        <a:ea typeface="仿宋_GB2312" panose="02010609030101010101" charset="-122"/>
                        <a:cs typeface="仿宋_GB2312" panose="02010609030101010101" charset="-122"/>
                      </a:endParaRPr>
                    </a:p>
                    <a:p>
                      <a:pPr indent="0">
                        <a:buNone/>
                      </a:pPr>
                      <a:r>
                        <a:rPr lang="en-US" sz="900" b="0">
                          <a:latin typeface="仿宋_GB2312" panose="02010609030101010101" charset="-122"/>
                          <a:ea typeface="仿宋_GB2312" panose="02010609030101010101" charset="-122"/>
                          <a:cs typeface="仿宋_GB2312" panose="02010609030101010101" charset="-122"/>
                        </a:rPr>
                        <a:t>（6）评论团队协作能力</a:t>
                      </a:r>
                      <a:endParaRPr lang="en-US" altLang="en-US" sz="9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latin typeface="仿宋_GB2312" panose="02010609030101010101" charset="-122"/>
                          <a:ea typeface="仿宋_GB2312" panose="02010609030101010101" charset="-122"/>
                          <a:cs typeface="仿宋_GB2312" panose="02010609030101010101" charset="-122"/>
                        </a:rPr>
                        <a:t>广播述评或电视述评</a:t>
                      </a:r>
                      <a:endParaRPr lang="en-US" altLang="en-US" sz="9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latin typeface="仿宋_GB2312" panose="02010609030101010101" charset="-122"/>
                          <a:ea typeface="仿宋_GB2312" panose="02010609030101010101" charset="-122"/>
                          <a:cs typeface="仿宋_GB2312" panose="02010609030101010101" charset="-122"/>
                        </a:rPr>
                        <a:t>综合应用选题立论、说理论述、标题拟制、结构安排、语言文风把握的原理原则与一般技巧进行广播电视评论节目的创作，特别是以团队形式开展深度调查采访、点评新闻事件的广播述评或电视述评能力。</a:t>
                      </a:r>
                      <a:endParaRPr lang="en-US" altLang="en-US" sz="9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FF0000"/>
                          </a:solidFill>
                          <a:latin typeface="仿宋_GB2312" panose="02010609030101010101" charset="-122"/>
                          <a:ea typeface="仿宋_GB2312" panose="02010609030101010101" charset="-122"/>
                          <a:cs typeface="仿宋_GB2312" panose="02010609030101010101" charset="-122"/>
                        </a:rPr>
                        <a:t>1.小组在指定的时间范围内选择述评选题，提出深度调查采访方案；</a:t>
                      </a:r>
                      <a:endParaRPr lang="en-US" sz="900" b="0">
                        <a:solidFill>
                          <a:srgbClr val="FF0000"/>
                        </a:solidFill>
                        <a:latin typeface="仿宋_GB2312" panose="02010609030101010101" charset="-122"/>
                        <a:ea typeface="仿宋_GB2312" panose="02010609030101010101" charset="-122"/>
                        <a:cs typeface="仿宋_GB2312" panose="02010609030101010101" charset="-122"/>
                      </a:endParaRPr>
                    </a:p>
                    <a:p>
                      <a:pPr indent="0">
                        <a:buNone/>
                      </a:pPr>
                      <a:r>
                        <a:rPr lang="en-US" sz="900" b="0">
                          <a:latin typeface="仿宋_GB2312" panose="02010609030101010101" charset="-122"/>
                          <a:ea typeface="仿宋_GB2312" panose="02010609030101010101" charset="-122"/>
                          <a:cs typeface="仿宋_GB2312" panose="02010609030101010101" charset="-122"/>
                        </a:rPr>
                        <a:t>2.小组分工合作，完成广播述评或电视述评所需的素材采集工作，讨论形成针对采访素材的核心观点和述评思路；</a:t>
                      </a:r>
                      <a:endParaRPr lang="en-US" sz="900" b="0">
                        <a:latin typeface="仿宋_GB2312" panose="02010609030101010101" charset="-122"/>
                        <a:ea typeface="仿宋_GB2312" panose="02010609030101010101" charset="-122"/>
                        <a:cs typeface="仿宋_GB2312" panose="02010609030101010101" charset="-122"/>
                      </a:endParaRPr>
                    </a:p>
                    <a:p>
                      <a:pPr indent="0">
                        <a:buNone/>
                      </a:pPr>
                      <a:r>
                        <a:rPr lang="en-US" sz="900" b="0">
                          <a:latin typeface="仿宋_GB2312" panose="02010609030101010101" charset="-122"/>
                          <a:ea typeface="仿宋_GB2312" panose="02010609030101010101" charset="-122"/>
                          <a:cs typeface="仿宋_GB2312" panose="02010609030101010101" charset="-122"/>
                        </a:rPr>
                        <a:t>3.小组分工合作，完成文稿写作、编辑制作等广播或电视述评节目创作环节。</a:t>
                      </a:r>
                      <a:endParaRPr lang="en-US" altLang="en-US" sz="9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latin typeface="仿宋_GB2312" panose="02010609030101010101" charset="-122"/>
                          <a:ea typeface="仿宋_GB2312" panose="02010609030101010101" charset="-122"/>
                          <a:cs typeface="仿宋_GB2312" panose="02010609030101010101" charset="-122"/>
                        </a:rPr>
                        <a:t>3-4人一组，每组完成1期时长5分钟以上的广播述评或电视述评节目</a:t>
                      </a:r>
                      <a:endParaRPr lang="en-US" altLang="en-US" sz="9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教学大纲设计</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1" name="文本框 17"/>
          <p:cNvSpPr txBox="1">
            <a:spLocks noChangeArrowheads="1"/>
          </p:cNvSpPr>
          <p:nvPr/>
        </p:nvSpPr>
        <p:spPr bwMode="auto">
          <a:xfrm>
            <a:off x="2052320" y="790575"/>
            <a:ext cx="310515" cy="570230"/>
          </a:xfrm>
          <a:prstGeom prst="rect">
            <a:avLst/>
          </a:prstGeom>
          <a:noFill/>
          <a:ln>
            <a:noFill/>
          </a:ln>
        </p:spPr>
        <p:txBody>
          <a:bodyPr wrap="non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lang="zh-CN" altLang="en-US" sz="3200" b="1" dirty="0" smtClean="0">
              <a:solidFill>
                <a:srgbClr val="FF0000"/>
              </a:solidFill>
              <a:latin typeface="+mj-ea"/>
              <a:ea typeface="+mj-ea"/>
            </a:endParaRPr>
          </a:p>
        </p:txBody>
      </p: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100" name="文本框 99"/>
          <p:cNvSpPr txBox="1"/>
          <p:nvPr/>
        </p:nvSpPr>
        <p:spPr>
          <a:xfrm>
            <a:off x="2032000" y="868045"/>
            <a:ext cx="5080000" cy="398780"/>
          </a:xfrm>
          <a:prstGeom prst="rect">
            <a:avLst/>
          </a:prstGeom>
          <a:noFill/>
          <a:ln w="9525">
            <a:noFill/>
          </a:ln>
        </p:spPr>
        <p:txBody>
          <a:bodyPr>
            <a:spAutoFit/>
          </a:bodyPr>
          <a:p>
            <a:pPr indent="356870"/>
            <a:r>
              <a:rPr lang="zh-CN" sz="2000" b="1">
                <a:ea typeface="宋体" panose="02010600030101010101" pitchFamily="2" charset="-122"/>
              </a:rPr>
              <a:t>六、课程考核</a:t>
            </a:r>
            <a:endParaRPr lang="zh-CN" altLang="en-US" sz="2000" b="1">
              <a:ea typeface="宋体" panose="02010600030101010101" pitchFamily="2" charset="-122"/>
            </a:endParaRPr>
          </a:p>
        </p:txBody>
      </p:sp>
      <p:graphicFrame>
        <p:nvGraphicFramePr>
          <p:cNvPr id="2" name="表格 1"/>
          <p:cNvGraphicFramePr/>
          <p:nvPr>
            <p:custDataLst>
              <p:tags r:id="rId5"/>
            </p:custDataLst>
          </p:nvPr>
        </p:nvGraphicFramePr>
        <p:xfrm>
          <a:off x="1779270" y="1340485"/>
          <a:ext cx="6905625" cy="2908935"/>
        </p:xfrm>
        <a:graphic>
          <a:graphicData uri="http://schemas.openxmlformats.org/drawingml/2006/table">
            <a:tbl>
              <a:tblPr/>
              <a:tblGrid>
                <a:gridCol w="761365"/>
                <a:gridCol w="1017270"/>
                <a:gridCol w="1073150"/>
                <a:gridCol w="935990"/>
                <a:gridCol w="1024255"/>
                <a:gridCol w="1044575"/>
                <a:gridCol w="1049020"/>
              </a:tblGrid>
              <a:tr h="327660">
                <a:tc rowSpan="2">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课程</a:t>
                      </a:r>
                      <a:endParaRPr lang="en-US" sz="1600" b="0">
                        <a:latin typeface="仿宋_GB2312" panose="02010609030101010101" charset="-122"/>
                        <a:ea typeface="仿宋_GB2312" panose="02010609030101010101" charset="-122"/>
                        <a:cs typeface="仿宋_GB2312" panose="02010609030101010101" charset="-122"/>
                      </a:endParaRPr>
                    </a:p>
                    <a:p>
                      <a:pPr indent="0" algn="ctr">
                        <a:buNone/>
                      </a:pPr>
                      <a:r>
                        <a:rPr lang="en-US" sz="1600" b="0">
                          <a:latin typeface="仿宋_GB2312" panose="02010609030101010101" charset="-122"/>
                          <a:ea typeface="仿宋_GB2312" panose="02010609030101010101" charset="-122"/>
                          <a:cs typeface="仿宋_GB2312" panose="02010609030101010101" charset="-122"/>
                        </a:rPr>
                        <a:t>目标</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5">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分项成绩比例（%）</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rowSpan="2">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成绩比例（%）</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8194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zh-CN" altLang="en-US" sz="1600" b="0">
                          <a:latin typeface="Times New Roman" panose="02020603050405020304" charset="0"/>
                          <a:cs typeface="Times New Roman" panose="02020603050405020304" charset="0"/>
                        </a:rPr>
                        <a:t>慕课测验</a:t>
                      </a: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zh-CN" altLang="en-US" sz="1600" b="0">
                          <a:latin typeface="Times New Roman" panose="02020603050405020304" charset="0"/>
                          <a:cs typeface="Times New Roman" panose="02020603050405020304" charset="0"/>
                        </a:rPr>
                        <a:t>综合训练</a:t>
                      </a: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zh-CN" altLang="en-US" sz="1600" b="0">
                          <a:latin typeface="仿宋_GB2312" panose="02010609030101010101" charset="-122"/>
                          <a:ea typeface="仿宋_GB2312" panose="02010609030101010101" charset="-122"/>
                          <a:cs typeface="仿宋_GB2312" panose="02010609030101010101" charset="-122"/>
                        </a:rPr>
                        <a:t>期末考试</a:t>
                      </a:r>
                      <a:r>
                        <a:rPr lang="en-US" sz="1600" b="0">
                          <a:latin typeface="仿宋_GB2312" panose="02010609030101010101" charset="-122"/>
                          <a:ea typeface="仿宋_GB2312" panose="02010609030101010101" charset="-122"/>
                          <a:cs typeface="仿宋_GB2312" panose="02010609030101010101" charset="-122"/>
                        </a:rPr>
                        <a:t> </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r>
              <a:tr h="320040">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（1）</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 </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 </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 </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04800">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a:t>
                      </a:r>
                      <a:r>
                        <a:rPr lang="en-US" sz="1600" b="0">
                          <a:latin typeface="Times New Roman" panose="02020603050405020304" charset="0"/>
                          <a:cs typeface="Times New Roman" panose="02020603050405020304" charset="0"/>
                        </a:rPr>
                        <a:t>2</a:t>
                      </a:r>
                      <a:r>
                        <a:rPr lang="en-US" sz="1600" b="0">
                          <a:latin typeface="仿宋_GB2312" panose="02010609030101010101" charset="-122"/>
                          <a:ea typeface="仿宋_GB2312" panose="02010609030101010101" charset="-122"/>
                          <a:cs typeface="仿宋_GB2312" panose="02010609030101010101" charset="-122"/>
                        </a:rPr>
                        <a:t>）</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 </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 </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20040">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a:t>
                      </a:r>
                      <a:r>
                        <a:rPr lang="en-US" sz="1600" b="0">
                          <a:latin typeface="Times New Roman" panose="02020603050405020304" charset="0"/>
                          <a:cs typeface="Times New Roman" panose="02020603050405020304" charset="0"/>
                        </a:rPr>
                        <a:t>3</a:t>
                      </a:r>
                      <a:r>
                        <a:rPr lang="en-US" sz="1600" b="0">
                          <a:latin typeface="仿宋_GB2312" panose="02010609030101010101" charset="-122"/>
                          <a:ea typeface="仿宋_GB2312" panose="02010609030101010101" charset="-122"/>
                          <a:cs typeface="仿宋_GB2312" panose="02010609030101010101" charset="-122"/>
                        </a:rPr>
                        <a:t>）</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 </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97180">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a:t>
                      </a:r>
                      <a:r>
                        <a:rPr lang="en-US" sz="1600" b="0">
                          <a:latin typeface="Times New Roman" panose="02020603050405020304" charset="0"/>
                          <a:cs typeface="Times New Roman" panose="02020603050405020304" charset="0"/>
                        </a:rPr>
                        <a:t>4</a:t>
                      </a:r>
                      <a:r>
                        <a:rPr lang="en-US" sz="1600" b="0">
                          <a:latin typeface="仿宋_GB2312" panose="02010609030101010101" charset="-122"/>
                          <a:ea typeface="仿宋_GB2312" panose="02010609030101010101" charset="-122"/>
                          <a:cs typeface="仿宋_GB2312" panose="02010609030101010101" charset="-122"/>
                        </a:rPr>
                        <a:t>）</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2420">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（5）</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2420">
                <a:tc>
                  <a:txBody>
                    <a:bodyPr/>
                    <a:p>
                      <a:pPr indent="0" algn="ctr">
                        <a:buNone/>
                      </a:pPr>
                      <a:r>
                        <a:rPr lang="en-US" sz="1600" b="0">
                          <a:latin typeface="仿宋_GB2312" panose="02010609030101010101" charset="-122"/>
                          <a:ea typeface="仿宋_GB2312" panose="02010609030101010101" charset="-122"/>
                          <a:cs typeface="仿宋_GB2312" panose="02010609030101010101" charset="-122"/>
                        </a:rPr>
                        <a:t>（6）</a:t>
                      </a:r>
                      <a:endParaRPr lang="en-US" altLang="en-US" sz="16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2435">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合 计</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 </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Times New Roman" panose="02020603050405020304" charset="0"/>
                          <a:cs typeface="Times New Roman" panose="02020603050405020304" charset="0"/>
                        </a:rPr>
                        <a:t> </a:t>
                      </a:r>
                      <a:endParaRPr lang="en-US" altLang="en-US" sz="16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100</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grpSp>
        <p:nvGrpSpPr>
          <p:cNvPr id="13" name="组合 12"/>
          <p:cNvGrpSpPr/>
          <p:nvPr/>
        </p:nvGrpSpPr>
        <p:grpSpPr>
          <a:xfrm>
            <a:off x="3076575" y="2245995"/>
            <a:ext cx="2863215" cy="2002790"/>
            <a:chOff x="4845" y="3537"/>
            <a:chExt cx="4509" cy="3154"/>
          </a:xfrm>
        </p:grpSpPr>
        <p:sp>
          <p:nvSpPr>
            <p:cNvPr id="7" name="AutoShape 29"/>
            <p:cNvSpPr>
              <a:spLocks noChangeArrowheads="1"/>
            </p:cNvSpPr>
            <p:nvPr/>
          </p:nvSpPr>
          <p:spPr bwMode="auto">
            <a:xfrm>
              <a:off x="4845" y="3537"/>
              <a:ext cx="4364" cy="3155"/>
            </a:xfrm>
            <a:prstGeom prst="wedgeRoundRectCallout">
              <a:avLst>
                <a:gd name="adj1" fmla="val 5407"/>
                <a:gd name="adj2" fmla="val -81143"/>
                <a:gd name="adj3" fmla="val 16667"/>
              </a:avLst>
            </a:prstGeom>
            <a:solidFill>
              <a:schemeClr val="accent5">
                <a:lumMod val="20000"/>
                <a:lumOff val="80000"/>
              </a:schemeClr>
            </a:solidFill>
            <a:ln w="28575" algn="ctr">
              <a:solidFill>
                <a:schemeClr val="accent2"/>
              </a:solidFill>
              <a:miter lim="800000"/>
            </a:ln>
          </p:spPr>
          <p:txBody>
            <a:bodyPr lIns="0" rIns="0" anchor="ct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spcBef>
                  <a:spcPct val="0"/>
                </a:spcBef>
                <a:buClrTx/>
                <a:buFont typeface="Arial" panose="020B0604020202020204" pitchFamily="34" charset="0"/>
                <a:buNone/>
              </a:pPr>
              <a:endParaRPr lang="zh-CN" altLang="zh-CN" sz="2400" b="0" u="none">
                <a:latin typeface="Arial" panose="020B0604020202020204" pitchFamily="34" charset="0"/>
              </a:endParaRPr>
            </a:p>
          </p:txBody>
        </p:sp>
        <p:sp>
          <p:nvSpPr>
            <p:cNvPr id="12" name="TextBox 62"/>
            <p:cNvSpPr txBox="1"/>
            <p:nvPr/>
          </p:nvSpPr>
          <p:spPr>
            <a:xfrm>
              <a:off x="4958" y="3600"/>
              <a:ext cx="4396" cy="3020"/>
            </a:xfrm>
            <a:prstGeom prst="rect">
              <a:avLst/>
            </a:prstGeom>
            <a:noFill/>
          </p:spPr>
          <p:txBody>
            <a:bodyPr wrap="square" rtlCol="0">
              <a:noAutofit/>
            </a:bodyPr>
            <a:p>
              <a:r>
                <a:rPr lang="en-US" sz="1200" b="1" dirty="0" smtClean="0">
                  <a:solidFill>
                    <a:schemeClr val="accent1"/>
                  </a:solidFill>
                </a:rPr>
                <a:t>1</a:t>
              </a:r>
              <a:r>
                <a:rPr lang="en-US" altLang="zh-CN" sz="1200" b="1" dirty="0" smtClean="0">
                  <a:solidFill>
                    <a:schemeClr val="accent1"/>
                  </a:solidFill>
                </a:rPr>
                <a:t>.</a:t>
              </a:r>
              <a:r>
                <a:rPr lang="zh-CN" altLang="en-US" sz="1200" b="1" dirty="0" smtClean="0">
                  <a:solidFill>
                    <a:schemeClr val="accent1"/>
                  </a:solidFill>
                </a:rPr>
                <a:t>考核项目由课程自定；</a:t>
              </a:r>
              <a:endParaRPr lang="zh-CN" altLang="en-US" sz="1200" b="1" dirty="0" smtClean="0">
                <a:solidFill>
                  <a:schemeClr val="accent1"/>
                </a:solidFill>
              </a:endParaRPr>
            </a:p>
            <a:p>
              <a:r>
                <a:rPr lang="en-US" altLang="zh-CN" sz="1200" b="1" dirty="0" smtClean="0">
                  <a:solidFill>
                    <a:schemeClr val="accent1"/>
                  </a:solidFill>
                </a:rPr>
                <a:t>2.</a:t>
              </a:r>
              <a:r>
                <a:rPr lang="zh-CN" altLang="en-US" sz="1200" b="1" dirty="0" smtClean="0">
                  <a:solidFill>
                    <a:schemeClr val="accent1"/>
                  </a:solidFill>
                </a:rPr>
                <a:t>分项成绩不宜太小，建议以</a:t>
              </a:r>
              <a:r>
                <a:rPr lang="en-US" altLang="zh-CN" sz="1200" b="1" dirty="0" smtClean="0">
                  <a:solidFill>
                    <a:schemeClr val="accent1"/>
                  </a:solidFill>
                </a:rPr>
                <a:t>5</a:t>
              </a:r>
              <a:r>
                <a:rPr lang="zh-CN" altLang="en-US" sz="1200" b="1" dirty="0" smtClean="0">
                  <a:solidFill>
                    <a:schemeClr val="accent1"/>
                  </a:solidFill>
                </a:rPr>
                <a:t>作为分数段</a:t>
              </a:r>
              <a:r>
                <a:rPr lang="zh-CN" sz="1200" b="1" dirty="0" smtClean="0">
                  <a:solidFill>
                    <a:schemeClr val="accent1"/>
                  </a:solidFill>
                </a:rPr>
                <a:t>；</a:t>
              </a:r>
              <a:endParaRPr lang="zh-CN" sz="1200" b="1" dirty="0" smtClean="0">
                <a:solidFill>
                  <a:schemeClr val="accent1"/>
                </a:solidFill>
              </a:endParaRPr>
            </a:p>
            <a:p>
              <a:r>
                <a:rPr lang="en-US" altLang="zh-CN" sz="1200" b="1" dirty="0" smtClean="0">
                  <a:solidFill>
                    <a:schemeClr val="accent1"/>
                  </a:solidFill>
                </a:rPr>
                <a:t>3.</a:t>
              </a:r>
              <a:r>
                <a:rPr lang="zh-CN" sz="1200" b="1" dirty="0" smtClean="0">
                  <a:solidFill>
                    <a:schemeClr val="accent1"/>
                  </a:solidFill>
                </a:rPr>
                <a:t>课程思政目标可以参与考核，也可不考核；</a:t>
              </a:r>
              <a:endParaRPr lang="zh-CN" sz="1200" b="1" dirty="0" smtClean="0">
                <a:solidFill>
                  <a:schemeClr val="accent1"/>
                </a:solidFill>
              </a:endParaRPr>
            </a:p>
            <a:p>
              <a:r>
                <a:rPr lang="en-US" altLang="zh-CN" sz="1200" b="1" dirty="0" smtClean="0">
                  <a:solidFill>
                    <a:schemeClr val="accent1"/>
                  </a:solidFill>
                </a:rPr>
                <a:t>4.</a:t>
              </a:r>
              <a:r>
                <a:rPr lang="zh-CN" altLang="en-US" sz="1200" b="1" dirty="0" smtClean="0">
                  <a:solidFill>
                    <a:schemeClr val="accent1"/>
                  </a:solidFill>
                </a:rPr>
                <a:t>未考核的分项为</a:t>
              </a:r>
              <a:r>
                <a:rPr lang="en-US" altLang="zh-CN" sz="1200" b="1" dirty="0" smtClean="0">
                  <a:solidFill>
                    <a:schemeClr val="accent1"/>
                  </a:solidFill>
                </a:rPr>
                <a:t>“</a:t>
              </a:r>
              <a:r>
                <a:rPr lang="zh-CN" altLang="en-US" sz="1200" b="1" dirty="0" smtClean="0">
                  <a:solidFill>
                    <a:schemeClr val="accent1"/>
                  </a:solidFill>
                </a:rPr>
                <a:t>空</a:t>
              </a:r>
              <a:r>
                <a:rPr lang="en-US" altLang="zh-CN" sz="1200" b="1" dirty="0" smtClean="0">
                  <a:solidFill>
                    <a:schemeClr val="accent1"/>
                  </a:solidFill>
                </a:rPr>
                <a:t>”</a:t>
              </a:r>
              <a:r>
                <a:rPr lang="zh-CN" altLang="en-US" sz="1200" b="1" dirty="0" smtClean="0">
                  <a:solidFill>
                    <a:schemeClr val="accent1"/>
                  </a:solidFill>
                </a:rPr>
                <a:t>，不填</a:t>
              </a:r>
              <a:r>
                <a:rPr lang="en-US" altLang="zh-CN" sz="1200" b="1" dirty="0" smtClean="0">
                  <a:solidFill>
                    <a:schemeClr val="accent1"/>
                  </a:solidFill>
                </a:rPr>
                <a:t>“0”</a:t>
              </a:r>
              <a:r>
                <a:rPr lang="zh-CN" altLang="en-US" sz="1200" b="1" dirty="0" smtClean="0">
                  <a:solidFill>
                    <a:schemeClr val="accent1"/>
                  </a:solidFill>
                </a:rPr>
                <a:t>；</a:t>
              </a:r>
              <a:endParaRPr lang="zh-CN" altLang="en-US" sz="1200" b="1" dirty="0" smtClean="0">
                <a:solidFill>
                  <a:schemeClr val="accent1"/>
                </a:solidFill>
              </a:endParaRPr>
            </a:p>
            <a:p>
              <a:r>
                <a:rPr lang="en-US" altLang="zh-CN" sz="1200" b="1" dirty="0" smtClean="0">
                  <a:solidFill>
                    <a:schemeClr val="accent1"/>
                  </a:solidFill>
                </a:rPr>
                <a:t>5.</a:t>
              </a:r>
              <a:r>
                <a:rPr lang="zh-CN" altLang="en-US" sz="1200" b="1" dirty="0" smtClean="0">
                  <a:solidFill>
                    <a:schemeClr val="accent1"/>
                  </a:solidFill>
                </a:rPr>
                <a:t>其分项成绩比例同时作为命题大纲的依据。</a:t>
              </a:r>
              <a:endParaRPr lang="zh-CN" altLang="en-US" sz="1200" b="1" dirty="0" smtClean="0">
                <a:solidFill>
                  <a:schemeClr val="accent1"/>
                </a:solidFill>
              </a:endParaRPr>
            </a:p>
            <a:p>
              <a:r>
                <a:rPr lang="en-US" altLang="zh-CN" sz="1200" b="1" dirty="0" smtClean="0">
                  <a:solidFill>
                    <a:schemeClr val="accent1"/>
                  </a:solidFill>
                </a:rPr>
                <a:t>6.</a:t>
              </a:r>
              <a:r>
                <a:rPr lang="zh-CN" altLang="en-US" sz="1200" b="1" dirty="0" smtClean="0">
                  <a:solidFill>
                    <a:srgbClr val="FF0000"/>
                  </a:solidFill>
                </a:rPr>
                <a:t>只有毕业设计时考核部分课程目标可以合并。</a:t>
              </a:r>
              <a:endParaRPr lang="en-US" altLang="zh-CN" sz="1200" b="1" dirty="0" smtClean="0">
                <a:solidFill>
                  <a:schemeClr val="accent1"/>
                </a:solidFill>
              </a:endParaRPr>
            </a:p>
            <a:p>
              <a:endParaRPr lang="en-US" altLang="zh-CN" sz="1200" b="1" dirty="0" smtClean="0">
                <a:solidFill>
                  <a:schemeClr val="accent1"/>
                </a:solidFill>
              </a:endParaRPr>
            </a:p>
          </p:txBody>
        </p:sp>
      </p:gr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linds(horizontal)">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教学大纲设计</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1" name="文本框 17"/>
          <p:cNvSpPr txBox="1">
            <a:spLocks noChangeArrowheads="1"/>
          </p:cNvSpPr>
          <p:nvPr/>
        </p:nvSpPr>
        <p:spPr bwMode="auto">
          <a:xfrm>
            <a:off x="2052320" y="790575"/>
            <a:ext cx="310515" cy="570230"/>
          </a:xfrm>
          <a:prstGeom prst="rect">
            <a:avLst/>
          </a:prstGeom>
          <a:noFill/>
          <a:ln>
            <a:noFill/>
          </a:ln>
        </p:spPr>
        <p:txBody>
          <a:bodyPr wrap="non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lang="zh-CN" altLang="en-US" sz="3200" b="1" dirty="0" smtClean="0">
              <a:solidFill>
                <a:srgbClr val="FF0000"/>
              </a:solidFill>
              <a:latin typeface="+mj-ea"/>
              <a:ea typeface="+mj-ea"/>
            </a:endParaRPr>
          </a:p>
        </p:txBody>
      </p: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graphicFrame>
        <p:nvGraphicFramePr>
          <p:cNvPr id="2" name="表格 1"/>
          <p:cNvGraphicFramePr/>
          <p:nvPr/>
        </p:nvGraphicFramePr>
        <p:xfrm>
          <a:off x="1923733" y="1250950"/>
          <a:ext cx="6978015" cy="2209800"/>
        </p:xfrm>
        <a:graphic>
          <a:graphicData uri="http://schemas.openxmlformats.org/drawingml/2006/table">
            <a:tbl>
              <a:tblPr/>
              <a:tblGrid>
                <a:gridCol w="628015"/>
                <a:gridCol w="1162685"/>
                <a:gridCol w="1287463"/>
                <a:gridCol w="1388745"/>
                <a:gridCol w="1281747"/>
                <a:gridCol w="1229360"/>
              </a:tblGrid>
              <a:tr h="203200">
                <a:tc rowSpan="2">
                  <a:txBody>
                    <a:bodyPr/>
                    <a:p>
                      <a:pPr indent="0" algn="ctr">
                        <a:buNone/>
                      </a:pPr>
                      <a:r>
                        <a:rPr lang="en-US" sz="1800" b="1">
                          <a:latin typeface="宋体" panose="02010600030101010101" pitchFamily="2" charset="-122"/>
                          <a:ea typeface="宋体" panose="02010600030101010101" pitchFamily="2" charset="-122"/>
                          <a:cs typeface="宋体" panose="02010600030101010101" pitchFamily="2" charset="-122"/>
                        </a:rPr>
                        <a:t>课程目标</a:t>
                      </a:r>
                      <a:endParaRPr lang="en-US" alt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4">
                  <a:txBody>
                    <a:bodyPr/>
                    <a:p>
                      <a:pPr indent="0" algn="ctr">
                        <a:buNone/>
                      </a:pPr>
                      <a:r>
                        <a:rPr lang="en-US" sz="1800" b="1">
                          <a:latin typeface="宋体" panose="02010600030101010101" pitchFamily="2" charset="-122"/>
                          <a:ea typeface="宋体" panose="02010600030101010101" pitchFamily="2" charset="-122"/>
                          <a:cs typeface="宋体" panose="02010600030101010101" pitchFamily="2" charset="-122"/>
                        </a:rPr>
                        <a:t>分项成绩比例（</a:t>
                      </a:r>
                      <a:r>
                        <a:rPr lang="en-US" sz="1800" b="1">
                          <a:latin typeface="Times New Roman" panose="02020603050405020304" charset="0"/>
                          <a:cs typeface="Times New Roman" panose="02020603050405020304" charset="0"/>
                        </a:rPr>
                        <a:t>%</a:t>
                      </a:r>
                      <a:r>
                        <a:rPr lang="en-US" sz="1800" b="1">
                          <a:latin typeface="宋体" panose="02010600030101010101" pitchFamily="2" charset="-122"/>
                          <a:ea typeface="宋体" panose="02010600030101010101" pitchFamily="2" charset="-122"/>
                          <a:cs typeface="宋体" panose="02010600030101010101" pitchFamily="2" charset="-122"/>
                        </a:rPr>
                        <a:t>）</a:t>
                      </a:r>
                      <a:endParaRPr lang="en-US" alt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a:txBody>
                    <a:bodyPr/>
                    <a:p>
                      <a:pPr indent="0" algn="ctr">
                        <a:buNone/>
                      </a:pPr>
                      <a:r>
                        <a:rPr lang="en-US" sz="1800" b="1">
                          <a:latin typeface="宋体" panose="02010600030101010101" pitchFamily="2" charset="-122"/>
                          <a:ea typeface="宋体" panose="02010600030101010101" pitchFamily="2" charset="-122"/>
                          <a:cs typeface="宋体" panose="02010600030101010101" pitchFamily="2" charset="-122"/>
                        </a:rPr>
                        <a:t>成绩比例（</a:t>
                      </a:r>
                      <a:r>
                        <a:rPr lang="en-US" sz="1800" b="1">
                          <a:latin typeface="Times New Roman" panose="02020603050405020304" charset="0"/>
                          <a:cs typeface="Times New Roman" panose="02020603050405020304" charset="0"/>
                        </a:rPr>
                        <a:t>%</a:t>
                      </a:r>
                      <a:r>
                        <a:rPr lang="en-US" sz="1800" b="1">
                          <a:latin typeface="宋体" panose="02010600030101010101" pitchFamily="2" charset="-122"/>
                          <a:ea typeface="宋体" panose="02010600030101010101" pitchFamily="2" charset="-122"/>
                          <a:cs typeface="宋体" panose="02010600030101010101" pitchFamily="2" charset="-122"/>
                        </a:rPr>
                        <a:t>）</a:t>
                      </a:r>
                      <a:endParaRPr lang="en-US" alt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905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800" b="1">
                          <a:latin typeface="宋体" panose="02010600030101010101" pitchFamily="2" charset="-122"/>
                          <a:ea typeface="宋体" panose="02010600030101010101" pitchFamily="2" charset="-122"/>
                          <a:cs typeface="宋体" panose="02010600030101010101" pitchFamily="2" charset="-122"/>
                        </a:rPr>
                        <a:t>过程测验</a:t>
                      </a:r>
                      <a:endParaRPr lang="en-US" alt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1">
                          <a:latin typeface="宋体" panose="02010600030101010101" pitchFamily="2" charset="-122"/>
                          <a:ea typeface="宋体" panose="02010600030101010101" pitchFamily="2" charset="-122"/>
                          <a:cs typeface="宋体" panose="02010600030101010101" pitchFamily="2" charset="-122"/>
                        </a:rPr>
                        <a:t>案例研讨</a:t>
                      </a:r>
                      <a:endParaRPr lang="en-US" alt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1">
                          <a:latin typeface="宋体" panose="02010600030101010101" pitchFamily="2" charset="-122"/>
                          <a:ea typeface="宋体" panose="02010600030101010101" pitchFamily="2" charset="-122"/>
                          <a:cs typeface="宋体" panose="02010600030101010101" pitchFamily="2" charset="-122"/>
                        </a:rPr>
                        <a:t>案例设计</a:t>
                      </a:r>
                      <a:endParaRPr lang="en-US" alt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1">
                          <a:latin typeface="宋体" panose="02010600030101010101" pitchFamily="2" charset="-122"/>
                          <a:ea typeface="宋体" panose="02010600030101010101" pitchFamily="2" charset="-122"/>
                          <a:cs typeface="宋体" panose="02010600030101010101" pitchFamily="2" charset="-122"/>
                        </a:rPr>
                        <a:t>期末考试</a:t>
                      </a:r>
                      <a:endParaRPr lang="en-US" altLang="en-US" sz="1800" b="1">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1">
                          <a:latin typeface="Times New Roman" panose="02020603050405020304" charset="0"/>
                          <a:cs typeface="Times New Roman" panose="02020603050405020304" charset="0"/>
                        </a:rPr>
                        <a:t> </a:t>
                      </a:r>
                      <a:endParaRPr lang="en-US" altLang="en-US" sz="18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89560">
                <a:tc>
                  <a:txBody>
                    <a:bodyPr/>
                    <a:p>
                      <a:pPr indent="0" algn="ctr">
                        <a:buNone/>
                      </a:pPr>
                      <a:r>
                        <a:rPr lang="en-US" sz="1800" b="0">
                          <a:latin typeface="宋体" panose="02010600030101010101" pitchFamily="2" charset="-122"/>
                          <a:ea typeface="宋体" panose="02010600030101010101" pitchFamily="2" charset="-122"/>
                          <a:cs typeface="宋体" panose="02010600030101010101" pitchFamily="2" charset="-122"/>
                        </a:rPr>
                        <a:t>（</a:t>
                      </a:r>
                      <a:r>
                        <a:rPr lang="en-US" sz="1800" b="0">
                          <a:latin typeface="Times New Roman" panose="02020603050405020304" charset="0"/>
                          <a:cs typeface="Times New Roman" panose="02020603050405020304" charset="0"/>
                        </a:rPr>
                        <a:t>1</a:t>
                      </a:r>
                      <a:r>
                        <a:rPr lang="en-US" sz="1800" b="0">
                          <a:latin typeface="宋体" panose="02010600030101010101" pitchFamily="2" charset="-122"/>
                          <a:ea typeface="宋体" panose="02010600030101010101" pitchFamily="2" charset="-122"/>
                          <a:cs typeface="宋体" panose="02010600030101010101" pitchFamily="2" charset="-122"/>
                        </a:rPr>
                        <a:t>）</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10</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5</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5</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25</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45</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buNone/>
                      </a:pPr>
                      <a:r>
                        <a:rPr lang="en-US" sz="1800" b="0">
                          <a:latin typeface="宋体" panose="02010600030101010101" pitchFamily="2" charset="-122"/>
                          <a:ea typeface="宋体" panose="02010600030101010101" pitchFamily="2" charset="-122"/>
                          <a:cs typeface="宋体" panose="02010600030101010101" pitchFamily="2" charset="-122"/>
                        </a:rPr>
                        <a:t>（</a:t>
                      </a:r>
                      <a:r>
                        <a:rPr lang="en-US" sz="1800" b="0">
                          <a:latin typeface="Times New Roman" panose="02020603050405020304" charset="0"/>
                          <a:cs typeface="Times New Roman" panose="02020603050405020304" charset="0"/>
                        </a:rPr>
                        <a:t>2</a:t>
                      </a:r>
                      <a:r>
                        <a:rPr lang="en-US" sz="1800" b="0">
                          <a:latin typeface="宋体" panose="02010600030101010101" pitchFamily="2" charset="-122"/>
                          <a:ea typeface="宋体" panose="02010600030101010101" pitchFamily="2" charset="-122"/>
                          <a:cs typeface="宋体" panose="02010600030101010101" pitchFamily="2" charset="-122"/>
                        </a:rPr>
                        <a:t>）</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 </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5</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5</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25</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35</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buNone/>
                      </a:pPr>
                      <a:r>
                        <a:rPr lang="en-US" sz="1800" b="0">
                          <a:latin typeface="宋体" panose="02010600030101010101" pitchFamily="2" charset="-122"/>
                          <a:ea typeface="宋体" panose="02010600030101010101" pitchFamily="2" charset="-122"/>
                          <a:cs typeface="宋体" panose="02010600030101010101" pitchFamily="2" charset="-122"/>
                        </a:rPr>
                        <a:t>（</a:t>
                      </a:r>
                      <a:r>
                        <a:rPr lang="en-US" sz="1800" b="0">
                          <a:latin typeface="Times New Roman" panose="02020603050405020304" charset="0"/>
                          <a:cs typeface="Times New Roman" panose="02020603050405020304" charset="0"/>
                        </a:rPr>
                        <a:t>3</a:t>
                      </a:r>
                      <a:r>
                        <a:rPr lang="en-US" sz="1800" b="0">
                          <a:latin typeface="宋体" panose="02010600030101010101" pitchFamily="2" charset="-122"/>
                          <a:ea typeface="宋体" panose="02010600030101010101" pitchFamily="2" charset="-122"/>
                          <a:cs typeface="宋体" panose="02010600030101010101" pitchFamily="2" charset="-122"/>
                        </a:rPr>
                        <a:t>）</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 </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5</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5</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 </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10</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buNone/>
                      </a:pPr>
                      <a:r>
                        <a:rPr lang="en-US" sz="1800" b="0">
                          <a:latin typeface="宋体" panose="02010600030101010101" pitchFamily="2" charset="-122"/>
                          <a:ea typeface="宋体" panose="02010600030101010101" pitchFamily="2" charset="-122"/>
                          <a:cs typeface="宋体" panose="02010600030101010101" pitchFamily="2" charset="-122"/>
                        </a:rPr>
                        <a:t>（</a:t>
                      </a:r>
                      <a:r>
                        <a:rPr lang="en-US" sz="1800" b="0">
                          <a:latin typeface="Times New Roman" panose="02020603050405020304" charset="0"/>
                          <a:cs typeface="Times New Roman" panose="02020603050405020304" charset="0"/>
                        </a:rPr>
                        <a:t>4</a:t>
                      </a:r>
                      <a:r>
                        <a:rPr lang="en-US" sz="1800" b="0">
                          <a:latin typeface="宋体" panose="02010600030101010101" pitchFamily="2" charset="-122"/>
                          <a:ea typeface="宋体" panose="02010600030101010101" pitchFamily="2" charset="-122"/>
                          <a:cs typeface="宋体" panose="02010600030101010101" pitchFamily="2" charset="-122"/>
                        </a:rPr>
                        <a:t>）</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 </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5</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5</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 </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10</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buNone/>
                      </a:pPr>
                      <a:r>
                        <a:rPr lang="en-US" sz="1800" b="0">
                          <a:latin typeface="宋体" panose="02010600030101010101" pitchFamily="2" charset="-122"/>
                          <a:ea typeface="宋体" panose="02010600030101010101" pitchFamily="2" charset="-122"/>
                          <a:cs typeface="宋体" panose="02010600030101010101" pitchFamily="2" charset="-122"/>
                        </a:rPr>
                        <a:t>合计</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10</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20</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20</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50</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Times New Roman" panose="02020603050405020304" charset="0"/>
                          <a:cs typeface="Times New Roman" panose="02020603050405020304" charset="0"/>
                        </a:rPr>
                        <a:t>100</a:t>
                      </a:r>
                      <a:endParaRPr lang="en-US" altLang="en-US" sz="18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7" name="文本框 6"/>
          <p:cNvSpPr txBox="1"/>
          <p:nvPr/>
        </p:nvSpPr>
        <p:spPr>
          <a:xfrm>
            <a:off x="2286000" y="793750"/>
            <a:ext cx="4572000" cy="398780"/>
          </a:xfrm>
          <a:prstGeom prst="rect">
            <a:avLst/>
          </a:prstGeom>
          <a:noFill/>
        </p:spPr>
        <p:txBody>
          <a:bodyPr wrap="square" rtlCol="0" anchor="t">
            <a:spAutoFit/>
          </a:bodyPr>
          <a:p>
            <a:pPr indent="356870"/>
            <a:r>
              <a:rPr lang="zh-CN" sz="2000" b="1">
                <a:ea typeface="宋体" panose="02010600030101010101" pitchFamily="2" charset="-122"/>
                <a:sym typeface="+mn-ea"/>
              </a:rPr>
              <a:t>六、课程考核</a:t>
            </a:r>
            <a:endParaRPr lang="zh-CN" altLang="en-US" sz="2000" b="1">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教学大纲设计</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1" name="文本框 17"/>
          <p:cNvSpPr txBox="1">
            <a:spLocks noChangeArrowheads="1"/>
          </p:cNvSpPr>
          <p:nvPr/>
        </p:nvSpPr>
        <p:spPr bwMode="auto">
          <a:xfrm>
            <a:off x="2052320" y="790575"/>
            <a:ext cx="310515" cy="570230"/>
          </a:xfrm>
          <a:prstGeom prst="rect">
            <a:avLst/>
          </a:prstGeom>
          <a:noFill/>
          <a:ln>
            <a:noFill/>
          </a:ln>
        </p:spPr>
        <p:txBody>
          <a:bodyPr wrap="non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lang="zh-CN" altLang="en-US" sz="3200" b="1" dirty="0" smtClean="0">
              <a:solidFill>
                <a:srgbClr val="FF0000"/>
              </a:solidFill>
              <a:latin typeface="+mj-ea"/>
              <a:ea typeface="+mj-ea"/>
            </a:endParaRPr>
          </a:p>
        </p:txBody>
      </p: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100" name="文本框 99"/>
          <p:cNvSpPr txBox="1"/>
          <p:nvPr/>
        </p:nvSpPr>
        <p:spPr>
          <a:xfrm>
            <a:off x="2032000" y="781368"/>
            <a:ext cx="5080000" cy="691515"/>
          </a:xfrm>
          <a:prstGeom prst="rect">
            <a:avLst/>
          </a:prstGeom>
          <a:noFill/>
          <a:ln w="9525">
            <a:noFill/>
          </a:ln>
        </p:spPr>
        <p:txBody>
          <a:bodyPr>
            <a:spAutoFit/>
          </a:bodyPr>
          <a:p>
            <a:pPr indent="356870"/>
            <a:r>
              <a:rPr lang="zh-CN" sz="2100" b="1">
                <a:ea typeface="宋体" panose="02010600030101010101" pitchFamily="2" charset="-122"/>
              </a:rPr>
              <a:t>七、考核标准</a:t>
            </a:r>
            <a:r>
              <a:rPr lang="zh-CN" b="1">
                <a:ea typeface="宋体" panose="02010600030101010101" pitchFamily="2" charset="-122"/>
              </a:rPr>
              <a:t>1.课程考核标准</a:t>
            </a:r>
            <a:endParaRPr lang="zh-CN" altLang="en-US" b="1">
              <a:ea typeface="宋体" panose="02010600030101010101" pitchFamily="2" charset="-122"/>
            </a:endParaRPr>
          </a:p>
        </p:txBody>
      </p:sp>
      <p:graphicFrame>
        <p:nvGraphicFramePr>
          <p:cNvPr id="2" name="表格 1"/>
          <p:cNvGraphicFramePr/>
          <p:nvPr>
            <p:custDataLst>
              <p:tags r:id="rId5"/>
            </p:custDataLst>
          </p:nvPr>
        </p:nvGraphicFramePr>
        <p:xfrm>
          <a:off x="1888490" y="1544955"/>
          <a:ext cx="6715125" cy="2171700"/>
        </p:xfrm>
        <a:graphic>
          <a:graphicData uri="http://schemas.openxmlformats.org/drawingml/2006/table">
            <a:tbl>
              <a:tblPr/>
              <a:tblGrid>
                <a:gridCol w="539750"/>
                <a:gridCol w="1134745"/>
                <a:gridCol w="1182370"/>
                <a:gridCol w="1171575"/>
                <a:gridCol w="1225550"/>
                <a:gridCol w="1461135"/>
              </a:tblGrid>
              <a:tr h="279400">
                <a:tc rowSpan="2">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课程</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目标</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5">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考核标准</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2794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优 秀</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（100-85）</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良 好</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（84-75）</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中 等</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（74-65）</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合 格</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（64-60）</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不合格</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（59-0）</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9400">
                <a:tc>
                  <a:txBody>
                    <a:bodyPr/>
                    <a:p>
                      <a:pPr indent="0" algn="ctr">
                        <a:buNone/>
                      </a:pPr>
                      <a:r>
                        <a:rPr lang="en-US" sz="1400" b="0">
                          <a:latin typeface="仿宋" panose="02010609060101010101" charset="-122"/>
                          <a:ea typeface="仿宋" panose="02010609060101010101" charset="-122"/>
                          <a:cs typeface="仿宋" panose="02010609060101010101" charset="-122"/>
                        </a:rPr>
                        <a:t>（1）</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6700">
                <a:tc>
                  <a:txBody>
                    <a:bodyPr/>
                    <a:p>
                      <a:pPr indent="0" algn="ctr">
                        <a:buNone/>
                      </a:pPr>
                      <a:r>
                        <a:rPr lang="en-US" sz="1400" b="0">
                          <a:latin typeface="仿宋" panose="02010609060101010101" charset="-122"/>
                          <a:ea typeface="仿宋" panose="02010609060101010101" charset="-122"/>
                          <a:cs typeface="仿宋" panose="02010609060101010101" charset="-122"/>
                        </a:rPr>
                        <a:t>（2）</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6700">
                <a:tc>
                  <a:txBody>
                    <a:bodyPr/>
                    <a:p>
                      <a:pPr indent="0" algn="ctr">
                        <a:buNone/>
                      </a:pPr>
                      <a:r>
                        <a:rPr lang="en-US" sz="1400" b="0">
                          <a:latin typeface="仿宋" panose="02010609060101010101" charset="-122"/>
                          <a:ea typeface="仿宋" panose="02010609060101010101" charset="-122"/>
                          <a:cs typeface="仿宋" panose="02010609060101010101" charset="-122"/>
                        </a:rPr>
                        <a:t>（3）</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6700">
                <a:tc>
                  <a:txBody>
                    <a:bodyPr/>
                    <a:p>
                      <a:pPr indent="0" algn="ctr">
                        <a:buNone/>
                      </a:pPr>
                      <a:r>
                        <a:rPr lang="en-US" sz="1400" b="0">
                          <a:latin typeface="仿宋" panose="02010609060101010101" charset="-122"/>
                          <a:ea typeface="仿宋" panose="02010609060101010101" charset="-122"/>
                          <a:cs typeface="仿宋" panose="02010609060101010101" charset="-122"/>
                        </a:rPr>
                        <a:t>（4）</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6700">
                <a:tc>
                  <a:txBody>
                    <a:bodyPr/>
                    <a:p>
                      <a:pPr indent="0" algn="ctr">
                        <a:buNone/>
                      </a:pPr>
                      <a:r>
                        <a:rPr lang="en-US" sz="1400" b="0">
                          <a:latin typeface="仿宋" panose="02010609060101010101" charset="-122"/>
                          <a:ea typeface="仿宋" panose="02010609060101010101" charset="-122"/>
                          <a:cs typeface="仿宋" panose="02010609060101010101" charset="-122"/>
                        </a:rPr>
                        <a:t>（5）</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6700">
                <a:tc>
                  <a:txBody>
                    <a:bodyPr/>
                    <a:p>
                      <a:pPr indent="0" algn="ctr">
                        <a:buNone/>
                      </a:pPr>
                      <a:r>
                        <a:rPr lang="en-US" sz="1400" b="0">
                          <a:latin typeface="仿宋" panose="02010609060101010101" charset="-122"/>
                          <a:ea typeface="仿宋" panose="02010609060101010101" charset="-122"/>
                          <a:cs typeface="仿宋" panose="02010609060101010101" charset="-122"/>
                        </a:rPr>
                        <a:t>（6）</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grpSp>
        <p:nvGrpSpPr>
          <p:cNvPr id="13" name="组合 12"/>
          <p:cNvGrpSpPr/>
          <p:nvPr/>
        </p:nvGrpSpPr>
        <p:grpSpPr>
          <a:xfrm>
            <a:off x="2981325" y="2317750"/>
            <a:ext cx="2886710" cy="2348230"/>
            <a:chOff x="4695" y="3650"/>
            <a:chExt cx="4546" cy="3698"/>
          </a:xfrm>
        </p:grpSpPr>
        <p:sp>
          <p:nvSpPr>
            <p:cNvPr id="7" name="AutoShape 29"/>
            <p:cNvSpPr>
              <a:spLocks noChangeArrowheads="1"/>
            </p:cNvSpPr>
            <p:nvPr/>
          </p:nvSpPr>
          <p:spPr bwMode="auto">
            <a:xfrm>
              <a:off x="4695" y="3650"/>
              <a:ext cx="4514" cy="3698"/>
            </a:xfrm>
            <a:prstGeom prst="wedgeRoundRectCallout">
              <a:avLst>
                <a:gd name="adj1" fmla="val 38084"/>
                <a:gd name="adj2" fmla="val -76332"/>
                <a:gd name="adj3" fmla="val 16667"/>
              </a:avLst>
            </a:prstGeom>
            <a:solidFill>
              <a:schemeClr val="accent5">
                <a:lumMod val="20000"/>
                <a:lumOff val="80000"/>
              </a:schemeClr>
            </a:solidFill>
            <a:ln w="28575" algn="ctr">
              <a:solidFill>
                <a:schemeClr val="accent2"/>
              </a:solidFill>
              <a:miter lim="800000"/>
            </a:ln>
          </p:spPr>
          <p:txBody>
            <a:bodyPr lIns="0" rIns="0" anchor="ct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spcBef>
                  <a:spcPct val="0"/>
                </a:spcBef>
                <a:buClrTx/>
                <a:buFont typeface="Arial" panose="020B0604020202020204" pitchFamily="34" charset="0"/>
                <a:buNone/>
              </a:pPr>
              <a:endParaRPr lang="zh-CN" altLang="zh-CN" sz="2400" b="0" u="none">
                <a:latin typeface="Arial" panose="020B0604020202020204" pitchFamily="34" charset="0"/>
              </a:endParaRPr>
            </a:p>
          </p:txBody>
        </p:sp>
        <p:sp>
          <p:nvSpPr>
            <p:cNvPr id="12" name="TextBox 62"/>
            <p:cNvSpPr txBox="1"/>
            <p:nvPr/>
          </p:nvSpPr>
          <p:spPr>
            <a:xfrm>
              <a:off x="4845" y="3713"/>
              <a:ext cx="4396" cy="3501"/>
            </a:xfrm>
            <a:prstGeom prst="rect">
              <a:avLst/>
            </a:prstGeom>
            <a:noFill/>
          </p:spPr>
          <p:txBody>
            <a:bodyPr wrap="square" rtlCol="0">
              <a:noAutofit/>
            </a:bodyPr>
            <a:p>
              <a:r>
                <a:rPr lang="en-US" sz="1200" b="1" dirty="0" smtClean="0">
                  <a:solidFill>
                    <a:schemeClr val="accent1"/>
                  </a:solidFill>
                </a:rPr>
                <a:t>1</a:t>
              </a:r>
              <a:r>
                <a:rPr lang="en-US" altLang="zh-CN" sz="1200" b="1" dirty="0" smtClean="0">
                  <a:solidFill>
                    <a:schemeClr val="accent1"/>
                  </a:solidFill>
                </a:rPr>
                <a:t>.</a:t>
              </a:r>
              <a:r>
                <a:rPr lang="zh-CN" altLang="en-US" sz="1200" b="1" dirty="0" smtClean="0">
                  <a:solidFill>
                    <a:schemeClr val="accent1"/>
                  </a:solidFill>
                </a:rPr>
                <a:t>将表五</a:t>
              </a:r>
              <a:r>
                <a:rPr lang="en-US" altLang="zh-CN" sz="1200" b="1" dirty="0" smtClean="0">
                  <a:solidFill>
                    <a:schemeClr val="accent1"/>
                  </a:solidFill>
                </a:rPr>
                <a:t>“</a:t>
              </a:r>
              <a:r>
                <a:rPr lang="zh-CN" altLang="en-US" sz="1200" b="1" dirty="0" smtClean="0">
                  <a:solidFill>
                    <a:schemeClr val="accent1"/>
                  </a:solidFill>
                </a:rPr>
                <a:t>课程目标与理论课程支撑关系</a:t>
              </a:r>
              <a:r>
                <a:rPr lang="en-US" altLang="zh-CN" sz="1200" b="1" dirty="0" smtClean="0">
                  <a:solidFill>
                    <a:schemeClr val="accent1"/>
                  </a:solidFill>
                </a:rPr>
                <a:t>”</a:t>
              </a:r>
              <a:r>
                <a:rPr lang="zh-CN" altLang="en-US" sz="1200" b="1" dirty="0" smtClean="0">
                  <a:solidFill>
                    <a:schemeClr val="accent1"/>
                  </a:solidFill>
                </a:rPr>
                <a:t>中，所有支撑课程目标（</a:t>
              </a:r>
              <a:r>
                <a:rPr lang="en-US" altLang="zh-CN" sz="1200" b="1" dirty="0" smtClean="0">
                  <a:solidFill>
                    <a:schemeClr val="accent1"/>
                  </a:solidFill>
                </a:rPr>
                <a:t>1</a:t>
              </a:r>
              <a:r>
                <a:rPr lang="zh-CN" altLang="en-US" sz="1200" b="1" dirty="0" smtClean="0">
                  <a:solidFill>
                    <a:schemeClr val="accent1"/>
                  </a:solidFill>
                </a:rPr>
                <a:t>）的学习产出拷贝，凝练并保留最重要的部分作为课程目标（</a:t>
              </a:r>
              <a:r>
                <a:rPr lang="en-US" altLang="zh-CN" sz="1200" b="1" dirty="0" smtClean="0">
                  <a:solidFill>
                    <a:schemeClr val="accent1"/>
                  </a:solidFill>
                </a:rPr>
                <a:t>1</a:t>
              </a:r>
              <a:r>
                <a:rPr lang="zh-CN" altLang="en-US" sz="1200" b="1" dirty="0" smtClean="0">
                  <a:solidFill>
                    <a:schemeClr val="accent1"/>
                  </a:solidFill>
                </a:rPr>
                <a:t>）的考核标准；</a:t>
              </a:r>
              <a:endParaRPr lang="zh-CN" altLang="en-US" sz="1200" b="1" dirty="0" smtClean="0">
                <a:solidFill>
                  <a:schemeClr val="accent1"/>
                </a:solidFill>
              </a:endParaRPr>
            </a:p>
            <a:p>
              <a:r>
                <a:rPr lang="en-US" altLang="zh-CN" sz="1200" b="1" dirty="0" smtClean="0">
                  <a:solidFill>
                    <a:schemeClr val="accent1"/>
                  </a:solidFill>
                </a:rPr>
                <a:t>2.</a:t>
              </a:r>
              <a:r>
                <a:rPr lang="zh-CN" sz="1200" b="1" dirty="0" smtClean="0">
                  <a:solidFill>
                    <a:schemeClr val="accent1"/>
                  </a:solidFill>
                </a:rPr>
                <a:t>将其拷贝到对应课程目标（</a:t>
              </a:r>
              <a:r>
                <a:rPr lang="en-US" altLang="zh-CN" sz="1200" b="1" dirty="0" smtClean="0">
                  <a:solidFill>
                    <a:schemeClr val="accent1"/>
                  </a:solidFill>
                </a:rPr>
                <a:t>1</a:t>
              </a:r>
              <a:r>
                <a:rPr lang="zh-CN" altLang="en-US" sz="1200" b="1" dirty="0" smtClean="0">
                  <a:solidFill>
                    <a:schemeClr val="accent1"/>
                  </a:solidFill>
                </a:rPr>
                <a:t>）的所有列；</a:t>
              </a:r>
              <a:endParaRPr lang="zh-CN" sz="1200" b="1" dirty="0" smtClean="0">
                <a:solidFill>
                  <a:schemeClr val="accent1"/>
                </a:solidFill>
              </a:endParaRPr>
            </a:p>
            <a:p>
              <a:r>
                <a:rPr lang="en-US" altLang="zh-CN" sz="1200" b="1" dirty="0" smtClean="0">
                  <a:solidFill>
                    <a:schemeClr val="accent1"/>
                  </a:solidFill>
                </a:rPr>
                <a:t>3.</a:t>
              </a:r>
              <a:r>
                <a:rPr lang="zh-CN" altLang="en-US" sz="1200" b="1" dirty="0" smtClean="0">
                  <a:solidFill>
                    <a:schemeClr val="accent1"/>
                  </a:solidFill>
                </a:rPr>
                <a:t>在相应列加入表示程度的词汇如</a:t>
              </a:r>
              <a:r>
                <a:rPr lang="en-US" altLang="zh-CN" sz="1200" b="1" dirty="0" smtClean="0">
                  <a:solidFill>
                    <a:schemeClr val="accent1"/>
                  </a:solidFill>
                </a:rPr>
                <a:t>“</a:t>
              </a:r>
              <a:r>
                <a:rPr lang="zh-CN" altLang="en-US" sz="1200" b="1" dirty="0" smtClean="0">
                  <a:solidFill>
                    <a:schemeClr val="accent1"/>
                  </a:solidFill>
                </a:rPr>
                <a:t>熟练掌握、较熟练掌握、掌握、基本掌握、部分掌握</a:t>
              </a:r>
              <a:r>
                <a:rPr lang="en-US" altLang="zh-CN" sz="1200" b="1" dirty="0" smtClean="0">
                  <a:solidFill>
                    <a:schemeClr val="accent1"/>
                  </a:solidFill>
                </a:rPr>
                <a:t>”</a:t>
              </a:r>
              <a:r>
                <a:rPr lang="zh-CN" altLang="en-US" sz="1200" b="1" dirty="0" smtClean="0">
                  <a:solidFill>
                    <a:schemeClr val="accent1"/>
                  </a:solidFill>
                </a:rPr>
                <a:t>，对不同的课程目标需使用合适的用词</a:t>
              </a:r>
              <a:r>
                <a:rPr lang="zh-CN" sz="1200" b="1" dirty="0" smtClean="0">
                  <a:solidFill>
                    <a:schemeClr val="accent1"/>
                  </a:solidFill>
                </a:rPr>
                <a:t>；</a:t>
              </a:r>
              <a:endParaRPr lang="zh-CN" sz="1200" b="1" dirty="0" smtClean="0">
                <a:solidFill>
                  <a:schemeClr val="accent1"/>
                </a:solidFill>
              </a:endParaRPr>
            </a:p>
            <a:p>
              <a:r>
                <a:rPr lang="en-US" altLang="zh-CN" sz="1200" b="1" dirty="0" smtClean="0">
                  <a:solidFill>
                    <a:schemeClr val="accent1"/>
                  </a:solidFill>
                </a:rPr>
                <a:t>4.</a:t>
              </a:r>
              <a:r>
                <a:rPr lang="zh-CN" sz="1200" b="1" dirty="0" smtClean="0">
                  <a:solidFill>
                    <a:schemeClr val="accent1"/>
                  </a:solidFill>
                </a:rPr>
                <a:t>依次类推</a:t>
              </a:r>
              <a:r>
                <a:rPr lang="zh-CN" altLang="en-US" sz="1200" b="1" dirty="0" smtClean="0">
                  <a:solidFill>
                    <a:schemeClr val="accent1"/>
                  </a:solidFill>
                </a:rPr>
                <a:t>；</a:t>
              </a:r>
              <a:endParaRPr lang="zh-CN" altLang="en-US" sz="1200" b="1" dirty="0" smtClean="0">
                <a:solidFill>
                  <a:schemeClr val="accent1"/>
                </a:solidFill>
              </a:endParaRPr>
            </a:p>
            <a:p>
              <a:r>
                <a:rPr lang="en-US" altLang="zh-CN" sz="1200" b="1" dirty="0" smtClean="0">
                  <a:solidFill>
                    <a:schemeClr val="accent1"/>
                  </a:solidFill>
                </a:rPr>
                <a:t>5.</a:t>
              </a:r>
              <a:r>
                <a:rPr lang="zh-CN" altLang="en-US" sz="1200" b="1" dirty="0" smtClean="0">
                  <a:solidFill>
                    <a:schemeClr val="accent1"/>
                  </a:solidFill>
                </a:rPr>
                <a:t>即用自己的尺子量自己</a:t>
              </a:r>
              <a:r>
                <a:rPr lang="zh-CN" altLang="en-US" sz="1200" b="1" dirty="0" smtClean="0">
                  <a:solidFill>
                    <a:schemeClr val="accent1"/>
                  </a:solidFill>
                </a:rPr>
                <a:t>。</a:t>
              </a:r>
              <a:endParaRPr lang="en-US" altLang="zh-CN" sz="1200" b="1" dirty="0" smtClean="0">
                <a:solidFill>
                  <a:schemeClr val="accent1"/>
                </a:solidFill>
              </a:endParaRPr>
            </a:p>
            <a:p>
              <a:endParaRPr lang="en-US" altLang="zh-CN" sz="1200" b="1" dirty="0" smtClean="0">
                <a:solidFill>
                  <a:schemeClr val="accent1"/>
                </a:solidFill>
              </a:endParaRPr>
            </a:p>
          </p:txBody>
        </p:sp>
      </p:gr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linds(horizontal)">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a:spLocks noChangeArrowheads="1"/>
          </p:cNvSpPr>
          <p:nvPr/>
        </p:nvSpPr>
        <p:spPr bwMode="auto">
          <a:xfrm>
            <a:off x="3288030" y="555625"/>
            <a:ext cx="5676265" cy="683895"/>
          </a:xfrm>
          <a:prstGeom prst="rect">
            <a:avLst/>
          </a:prstGeom>
          <a:noFill/>
          <a:ln w="9525">
            <a:noFill/>
            <a:miter lim="800000"/>
          </a:ln>
        </p:spPr>
        <p:txBody>
          <a:bodyPr wrap="square" lIns="68580" tIns="34290" rIns="68580" bIns="34290">
            <a:spAutoFit/>
          </a:bodyPr>
          <a:lstStyle/>
          <a:p>
            <a:r>
              <a:rPr lang="zh-CN" altLang="en-US" sz="4000" b="1" dirty="0" smtClean="0">
                <a:solidFill>
                  <a:srgbClr val="B82E24"/>
                </a:solidFill>
                <a:latin typeface="华文中宋" panose="02010600040101010101" pitchFamily="2" charset="-122"/>
                <a:ea typeface="华文中宋" panose="02010600040101010101" pitchFamily="2" charset="-122"/>
                <a:cs typeface="华文中宋" panose="02010600040101010101" pitchFamily="2" charset="-122"/>
              </a:rPr>
              <a:t>以</a:t>
            </a:r>
            <a:r>
              <a:rPr lang="en-US" altLang="zh-CN" sz="4000" b="1" dirty="0" smtClean="0">
                <a:solidFill>
                  <a:srgbClr val="B82E24"/>
                </a:solidFill>
                <a:latin typeface="华文中宋" panose="02010600040101010101" pitchFamily="2" charset="-122"/>
                <a:ea typeface="华文中宋" panose="02010600040101010101" pitchFamily="2" charset="-122"/>
                <a:cs typeface="华文中宋" panose="02010600040101010101" pitchFamily="2" charset="-122"/>
              </a:rPr>
              <a:t>OBE</a:t>
            </a:r>
            <a:r>
              <a:rPr lang="zh-CN" altLang="en-US" sz="4000" b="1" dirty="0" smtClean="0">
                <a:solidFill>
                  <a:srgbClr val="B82E24"/>
                </a:solidFill>
                <a:latin typeface="华文中宋" panose="02010600040101010101" pitchFamily="2" charset="-122"/>
                <a:ea typeface="华文中宋" panose="02010600040101010101" pitchFamily="2" charset="-122"/>
                <a:cs typeface="华文中宋" panose="02010600040101010101" pitchFamily="2" charset="-122"/>
              </a:rPr>
              <a:t>教育理念为指导</a:t>
            </a:r>
            <a:endParaRPr lang="zh-CN" altLang="en-US" sz="4000" b="1" dirty="0">
              <a:solidFill>
                <a:srgbClr val="B82E24"/>
              </a:solidFill>
              <a:latin typeface="华文中宋" panose="02010600040101010101" pitchFamily="2" charset="-122"/>
              <a:ea typeface="华文中宋" panose="02010600040101010101" pitchFamily="2" charset="-122"/>
              <a:cs typeface="华文中宋" panose="02010600040101010101" pitchFamily="2" charset="-122"/>
            </a:endParaRPr>
          </a:p>
        </p:txBody>
      </p:sp>
      <p:sp>
        <p:nvSpPr>
          <p:cNvPr id="2" name="文本框 1"/>
          <p:cNvSpPr txBox="1">
            <a:spLocks noChangeArrowheads="1"/>
          </p:cNvSpPr>
          <p:nvPr/>
        </p:nvSpPr>
        <p:spPr bwMode="auto">
          <a:xfrm>
            <a:off x="6682970" y="3939396"/>
            <a:ext cx="1894840" cy="345440"/>
          </a:xfrm>
          <a:prstGeom prst="rect">
            <a:avLst/>
          </a:prstGeom>
          <a:noFill/>
          <a:ln w="9525">
            <a:noFill/>
            <a:miter lim="800000"/>
          </a:ln>
        </p:spPr>
        <p:txBody>
          <a:bodyPr wrap="none" lIns="68580" tIns="34290" rIns="68580" bIns="34290">
            <a:spAutoFit/>
          </a:bodyPr>
          <a:lstStyle/>
          <a:p>
            <a:pPr algn="r"/>
            <a:r>
              <a:rPr lang="en-US" altLang="zh-CN" dirty="0" smtClean="0">
                <a:latin typeface="微软雅黑" panose="020B0503020204020204" pitchFamily="34" charset="-122"/>
                <a:ea typeface="微软雅黑" panose="020B0503020204020204" pitchFamily="34" charset="-122"/>
              </a:rPr>
              <a:t>2024</a:t>
            </a:r>
            <a:r>
              <a:rPr lang="zh-CN" altLang="en-US" dirty="0" smtClean="0">
                <a:latin typeface="微软雅黑" panose="020B0503020204020204" pitchFamily="34" charset="-122"/>
                <a:ea typeface="微软雅黑" panose="020B0503020204020204" pitchFamily="34" charset="-122"/>
              </a:rPr>
              <a:t>年</a:t>
            </a:r>
            <a:r>
              <a:rPr lang="en-US" altLang="zh-CN" dirty="0" smtClean="0">
                <a:latin typeface="微软雅黑" panose="020B0503020204020204" pitchFamily="34" charset="-122"/>
                <a:ea typeface="微软雅黑" panose="020B0503020204020204" pitchFamily="34" charset="-122"/>
              </a:rPr>
              <a:t>0</a:t>
            </a:r>
            <a:r>
              <a:rPr lang="en-US" altLang="zh-CN" dirty="0" smtClean="0">
                <a:latin typeface="微软雅黑" panose="020B0503020204020204" pitchFamily="34" charset="-122"/>
                <a:ea typeface="微软雅黑" panose="020B0503020204020204" pitchFamily="34" charset="-122"/>
              </a:rPr>
              <a:t>1</a:t>
            </a:r>
            <a:r>
              <a:rPr lang="zh-CN" altLang="en-US" dirty="0" smtClean="0">
                <a:latin typeface="微软雅黑" panose="020B0503020204020204" pitchFamily="34" charset="-122"/>
                <a:ea typeface="微软雅黑" panose="020B0503020204020204" pitchFamily="34" charset="-122"/>
              </a:rPr>
              <a:t>月</a:t>
            </a:r>
            <a:r>
              <a:rPr lang="en-US" altLang="zh-CN" dirty="0" smtClean="0">
                <a:latin typeface="微软雅黑" panose="020B0503020204020204" pitchFamily="34" charset="-122"/>
                <a:ea typeface="微软雅黑" panose="020B0503020204020204" pitchFamily="34" charset="-122"/>
              </a:rPr>
              <a:t>03</a:t>
            </a:r>
            <a:r>
              <a:rPr lang="zh-CN" altLang="en-US" dirty="0" smtClean="0">
                <a:latin typeface="微软雅黑" panose="020B0503020204020204" pitchFamily="34" charset="-122"/>
                <a:ea typeface="微软雅黑" panose="020B0503020204020204" pitchFamily="34" charset="-122"/>
              </a:rPr>
              <a:t>日</a:t>
            </a:r>
            <a:endParaRPr lang="zh-CN" altLang="en-US" dirty="0">
              <a:latin typeface="微软雅黑" panose="020B0503020204020204" pitchFamily="34" charset="-122"/>
              <a:ea typeface="微软雅黑" panose="020B0503020204020204" pitchFamily="34" charset="-122"/>
            </a:endParaRPr>
          </a:p>
        </p:txBody>
      </p:sp>
      <p:sp>
        <p:nvSpPr>
          <p:cNvPr id="30" name="文本框 29"/>
          <p:cNvSpPr txBox="1">
            <a:spLocks noChangeArrowheads="1"/>
          </p:cNvSpPr>
          <p:nvPr/>
        </p:nvSpPr>
        <p:spPr bwMode="auto">
          <a:xfrm>
            <a:off x="3905250" y="1419225"/>
            <a:ext cx="5741670" cy="643890"/>
          </a:xfrm>
          <a:prstGeom prst="rect">
            <a:avLst/>
          </a:prstGeom>
          <a:noFill/>
          <a:ln w="9525">
            <a:noFill/>
            <a:miter lim="800000"/>
          </a:ln>
        </p:spPr>
        <p:txBody>
          <a:bodyPr wrap="square" lIns="68580" tIns="34290" rIns="68580" bIns="34290">
            <a:noAutofit/>
          </a:bodyPr>
          <a:lstStyle/>
          <a:p>
            <a:r>
              <a:rPr lang="zh-CN" altLang="en-US" sz="4000" b="1" dirty="0" smtClean="0">
                <a:solidFill>
                  <a:srgbClr val="B82E24"/>
                </a:solidFill>
                <a:latin typeface="华文中宋" panose="02010600040101010101" pitchFamily="2" charset="-122"/>
                <a:ea typeface="华文中宋" panose="02010600040101010101" pitchFamily="2" charset="-122"/>
              </a:rPr>
              <a:t>顶层设计人才培养方案</a:t>
            </a:r>
            <a:endParaRPr lang="zh-CN" altLang="en-US" sz="4000" b="1" dirty="0" smtClean="0">
              <a:solidFill>
                <a:srgbClr val="B82E24"/>
              </a:solidFill>
              <a:latin typeface="华文中宋" panose="02010600040101010101" pitchFamily="2" charset="-122"/>
              <a:ea typeface="华文中宋" panose="02010600040101010101" pitchFamily="2" charset="-122"/>
            </a:endParaRPr>
          </a:p>
        </p:txBody>
      </p:sp>
      <p:sp>
        <p:nvSpPr>
          <p:cNvPr id="9" name="文本框 29"/>
          <p:cNvSpPr txBox="1">
            <a:spLocks noChangeArrowheads="1"/>
          </p:cNvSpPr>
          <p:nvPr/>
        </p:nvSpPr>
        <p:spPr bwMode="auto">
          <a:xfrm>
            <a:off x="4788024" y="3291324"/>
            <a:ext cx="3817392" cy="438582"/>
          </a:xfrm>
          <a:prstGeom prst="rect">
            <a:avLst/>
          </a:prstGeom>
          <a:noFill/>
          <a:ln w="9525">
            <a:noFill/>
            <a:miter lim="800000"/>
          </a:ln>
        </p:spPr>
        <p:txBody>
          <a:bodyPr wrap="none" lIns="68580" tIns="34290" rIns="68580" bIns="34290">
            <a:spAutoFit/>
          </a:bodyPr>
          <a:lstStyle/>
          <a:p>
            <a:r>
              <a:rPr lang="zh-CN" altLang="en-US" sz="2400" b="1" dirty="0" smtClean="0">
                <a:solidFill>
                  <a:srgbClr val="141316"/>
                </a:solidFill>
              </a:rPr>
              <a:t>辽宁工程技术大学    沈玉志</a:t>
            </a:r>
            <a:endParaRPr lang="zh-CN" altLang="en-US" sz="2400" b="1" dirty="0">
              <a:solidFill>
                <a:srgbClr val="141316"/>
              </a:solidFill>
            </a:endParaRPr>
          </a:p>
        </p:txBody>
      </p:sp>
      <p:sp>
        <p:nvSpPr>
          <p:cNvPr id="10" name="矩形 9"/>
          <p:cNvSpPr/>
          <p:nvPr/>
        </p:nvSpPr>
        <p:spPr>
          <a:xfrm flipV="1">
            <a:off x="3403600" y="1183005"/>
            <a:ext cx="5264150" cy="8636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dirty="0"/>
          </a:p>
        </p:txBody>
      </p:sp>
      <p:sp>
        <p:nvSpPr>
          <p:cNvPr id="3" name="文本框 29"/>
          <p:cNvSpPr txBox="1">
            <a:spLocks noChangeArrowheads="1"/>
          </p:cNvSpPr>
          <p:nvPr>
            <p:custDataLst>
              <p:tags r:id="rId1"/>
            </p:custDataLst>
          </p:nvPr>
        </p:nvSpPr>
        <p:spPr bwMode="auto">
          <a:xfrm>
            <a:off x="5380479" y="2500114"/>
            <a:ext cx="2884170" cy="622300"/>
          </a:xfrm>
          <a:prstGeom prst="rect">
            <a:avLst/>
          </a:prstGeom>
          <a:noFill/>
          <a:ln w="9525">
            <a:noFill/>
            <a:miter lim="800000"/>
          </a:ln>
        </p:spPr>
        <p:txBody>
          <a:bodyPr wrap="none" lIns="68580" tIns="34290" rIns="68580" bIns="34290">
            <a:spAutoFit/>
          </a:bodyPr>
          <a:p>
            <a:r>
              <a:rPr lang="zh-CN" altLang="en-US" sz="3600" b="1" dirty="0" smtClean="0">
                <a:solidFill>
                  <a:srgbClr val="141316"/>
                </a:solidFill>
                <a:latin typeface="华文彩云" panose="02010800040101010101" charset="-122"/>
                <a:ea typeface="华文彩云" panose="02010800040101010101" charset="-122"/>
              </a:rPr>
              <a:t>（教学大纲）</a:t>
            </a:r>
            <a:endParaRPr lang="zh-CN" altLang="en-US" sz="3600" b="1" dirty="0" smtClean="0">
              <a:solidFill>
                <a:srgbClr val="141316"/>
              </a:solidFill>
              <a:latin typeface="华文彩云" panose="02010800040101010101" charset="-122"/>
              <a:ea typeface="华文彩云" panose="02010800040101010101" charset="-122"/>
            </a:endParaRPr>
          </a:p>
        </p:txBody>
      </p:sp>
      <p:sp>
        <p:nvSpPr>
          <p:cNvPr id="4" name="矩形 3"/>
          <p:cNvSpPr/>
          <p:nvPr>
            <p:custDataLst>
              <p:tags r:id="rId2"/>
            </p:custDataLst>
          </p:nvPr>
        </p:nvSpPr>
        <p:spPr>
          <a:xfrm flipV="1">
            <a:off x="4009390" y="2025015"/>
            <a:ext cx="5072380" cy="762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p>
            <a:pPr algn="ctr">
              <a:defRPr/>
            </a:pP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blinds(horizontal)">
                                      <p:cBhvr>
                                        <p:cTn id="13" dur="500"/>
                                        <p:tgtEl>
                                          <p:spTgt spid="30"/>
                                        </p:tgtEl>
                                      </p:cBhvr>
                                    </p:animEffect>
                                  </p:childTnLst>
                                </p:cTn>
                              </p:par>
                              <p:par>
                                <p:cTn id="14" presetID="3" presetClass="entr" presetSubtype="10" fill="hold" grpId="0" nodeType="withEffect">
                                  <p:stCondLst>
                                    <p:cond delay="0"/>
                                  </p:stCondLst>
                                  <p:iterate type="lt">
                                    <p:tmPct val="0"/>
                                  </p:iterate>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3" presetClass="entr" presetSubtype="10" fill="hold" grpId="1" nodeType="withEffect">
                                  <p:stCondLst>
                                    <p:cond delay="0"/>
                                  </p:stCondLst>
                                  <p:iterate type="lt">
                                    <p:tmPct val="0"/>
                                  </p:iterate>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par>
                                <p:cTn id="23" presetID="3" presetClass="entr" presetSubtype="10" fill="hold" grpId="0" nodeType="withEffect">
                                  <p:stCondLst>
                                    <p:cond delay="0"/>
                                  </p:stCondLst>
                                  <p:iterate type="lt">
                                    <p:tmPct val="0"/>
                                  </p:iterate>
                                  <p:childTnLst>
                                    <p:set>
                                      <p:cBhvr>
                                        <p:cTn id="24" dur="1" fill="hold">
                                          <p:stCondLst>
                                            <p:cond delay="0"/>
                                          </p:stCondLst>
                                        </p:cTn>
                                        <p:tgtEl>
                                          <p:spTgt spid="3"/>
                                        </p:tgtEl>
                                        <p:attrNameLst>
                                          <p:attrName>style.visibility</p:attrName>
                                        </p:attrNameLst>
                                      </p:cBhvr>
                                      <p:to>
                                        <p:strVal val="visible"/>
                                      </p:to>
                                    </p:set>
                                    <p:animEffect transition="in" filter="blinds(horizontal)">
                                      <p:cBhvr>
                                        <p:cTn id="25" dur="500"/>
                                        <p:tgtEl>
                                          <p:spTgt spid="3"/>
                                        </p:tgtEl>
                                      </p:cBhvr>
                                    </p:animEffect>
                                  </p:childTnLst>
                                </p:cTn>
                              </p:par>
                              <p:par>
                                <p:cTn id="26" presetID="3" presetClass="entr" presetSubtype="10" fill="hold" grpId="1" nodeType="withEffect">
                                  <p:stCondLst>
                                    <p:cond delay="0"/>
                                  </p:stCondLst>
                                  <p:iterate type="lt">
                                    <p:tmPct val="0"/>
                                  </p:iterate>
                                  <p:childTnLst>
                                    <p:set>
                                      <p:cBhvr>
                                        <p:cTn id="27" dur="1" fill="hold">
                                          <p:stCondLst>
                                            <p:cond delay="0"/>
                                          </p:stCondLst>
                                        </p:cTn>
                                        <p:tgtEl>
                                          <p:spTgt spid="3"/>
                                        </p:tgtEl>
                                        <p:attrNameLst>
                                          <p:attrName>style.visibility</p:attrName>
                                        </p:attrNameLst>
                                      </p:cBhvr>
                                      <p:to>
                                        <p:strVal val="visible"/>
                                      </p:to>
                                    </p:set>
                                    <p:animEffect transition="in" filter="blinds(horizontal)">
                                      <p:cBhvr>
                                        <p:cTn id="28" dur="500"/>
                                        <p:tgtEl>
                                          <p:spTgt spid="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P spid="30" grpId="0"/>
      <p:bldP spid="9" grpId="0"/>
      <p:bldP spid="10" grpId="0" bldLvl="0" animBg="1"/>
      <p:bldP spid="9" grpId="1"/>
      <p:bldP spid="3" grpId="0"/>
      <p:bldP spid="3" grpId="1"/>
      <p:bldP spid="4"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教学大纲设计</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1" name="文本框 17"/>
          <p:cNvSpPr txBox="1">
            <a:spLocks noChangeArrowheads="1"/>
          </p:cNvSpPr>
          <p:nvPr/>
        </p:nvSpPr>
        <p:spPr bwMode="auto">
          <a:xfrm>
            <a:off x="2052320" y="790575"/>
            <a:ext cx="310515" cy="570230"/>
          </a:xfrm>
          <a:prstGeom prst="rect">
            <a:avLst/>
          </a:prstGeom>
          <a:noFill/>
          <a:ln>
            <a:noFill/>
          </a:ln>
        </p:spPr>
        <p:txBody>
          <a:bodyPr wrap="non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lang="zh-CN" altLang="en-US" sz="3200" b="1" dirty="0" smtClean="0">
              <a:solidFill>
                <a:srgbClr val="FF0000"/>
              </a:solidFill>
              <a:latin typeface="+mj-ea"/>
              <a:ea typeface="+mj-ea"/>
            </a:endParaRPr>
          </a:p>
        </p:txBody>
      </p: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100" name="文本框 99"/>
          <p:cNvSpPr txBox="1"/>
          <p:nvPr/>
        </p:nvSpPr>
        <p:spPr>
          <a:xfrm>
            <a:off x="2032000" y="871220"/>
            <a:ext cx="5080000" cy="368300"/>
          </a:xfrm>
          <a:prstGeom prst="rect">
            <a:avLst/>
          </a:prstGeom>
          <a:noFill/>
          <a:ln w="9525">
            <a:noFill/>
          </a:ln>
        </p:spPr>
        <p:txBody>
          <a:bodyPr>
            <a:spAutoFit/>
          </a:bodyPr>
          <a:p>
            <a:pPr indent="306070"/>
            <a:r>
              <a:rPr lang="zh-CN" b="1">
                <a:ea typeface="宋体" panose="02010600030101010101" pitchFamily="2" charset="-122"/>
              </a:rPr>
              <a:t>2.实验考核标准</a:t>
            </a:r>
            <a:endParaRPr lang="zh-CN" altLang="en-US" b="1">
              <a:ea typeface="宋体" panose="02010600030101010101" pitchFamily="2" charset="-122"/>
            </a:endParaRPr>
          </a:p>
        </p:txBody>
      </p:sp>
      <p:graphicFrame>
        <p:nvGraphicFramePr>
          <p:cNvPr id="7" name="表格 6"/>
          <p:cNvGraphicFramePr/>
          <p:nvPr/>
        </p:nvGraphicFramePr>
        <p:xfrm>
          <a:off x="1888490" y="1329690"/>
          <a:ext cx="6715125" cy="2319020"/>
        </p:xfrm>
        <a:graphic>
          <a:graphicData uri="http://schemas.openxmlformats.org/drawingml/2006/table">
            <a:tbl>
              <a:tblPr/>
              <a:tblGrid>
                <a:gridCol w="539750"/>
                <a:gridCol w="1134745"/>
                <a:gridCol w="1182370"/>
                <a:gridCol w="1171575"/>
                <a:gridCol w="1225550"/>
                <a:gridCol w="1461135"/>
              </a:tblGrid>
              <a:tr h="279400">
                <a:tc rowSpan="2">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课程</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目标</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5">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考核标准</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2794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优 秀</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（100-85）</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良 好</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（84-75）</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中 等</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（74-65）</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合 格</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（64-60）</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不合格</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（59-0）</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9400">
                <a:tc>
                  <a:txBody>
                    <a:bodyPr/>
                    <a:p>
                      <a:pPr indent="0" algn="ctr">
                        <a:buNone/>
                      </a:pPr>
                      <a:r>
                        <a:rPr lang="en-US" sz="1400" b="0">
                          <a:latin typeface="仿宋" panose="02010609060101010101" charset="-122"/>
                          <a:ea typeface="仿宋" panose="02010609060101010101" charset="-122"/>
                          <a:cs typeface="仿宋" panose="02010609060101010101" charset="-122"/>
                        </a:rPr>
                        <a:t>（1）</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6700">
                <a:tc>
                  <a:txBody>
                    <a:bodyPr/>
                    <a:p>
                      <a:pPr indent="0" algn="ctr">
                        <a:buNone/>
                      </a:pPr>
                      <a:r>
                        <a:rPr lang="en-US" sz="1400" b="0">
                          <a:latin typeface="仿宋" panose="02010609060101010101" charset="-122"/>
                          <a:ea typeface="仿宋" panose="02010609060101010101" charset="-122"/>
                          <a:cs typeface="仿宋" panose="02010609060101010101" charset="-122"/>
                        </a:rPr>
                        <a:t>（2）</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6700">
                <a:tc>
                  <a:txBody>
                    <a:bodyPr/>
                    <a:p>
                      <a:pPr indent="0" algn="ctr">
                        <a:buNone/>
                      </a:pPr>
                      <a:r>
                        <a:rPr lang="en-US" sz="1400" b="0">
                          <a:latin typeface="仿宋" panose="02010609060101010101" charset="-122"/>
                          <a:ea typeface="仿宋" panose="02010609060101010101" charset="-122"/>
                          <a:cs typeface="仿宋" panose="02010609060101010101" charset="-122"/>
                        </a:rPr>
                        <a:t>（3）</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6700">
                <a:tc>
                  <a:txBody>
                    <a:bodyPr/>
                    <a:p>
                      <a:pPr indent="0" algn="ctr">
                        <a:buNone/>
                      </a:pPr>
                      <a:r>
                        <a:rPr lang="en-US" sz="1400" b="0">
                          <a:latin typeface="仿宋" panose="02010609060101010101" charset="-122"/>
                          <a:ea typeface="仿宋" panose="02010609060101010101" charset="-122"/>
                          <a:cs typeface="仿宋" panose="02010609060101010101" charset="-122"/>
                        </a:rPr>
                        <a:t>（4）</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6700">
                <a:tc>
                  <a:txBody>
                    <a:bodyPr/>
                    <a:p>
                      <a:pPr indent="0" algn="ctr">
                        <a:buNone/>
                      </a:pPr>
                      <a:r>
                        <a:rPr lang="en-US" sz="1400" b="0">
                          <a:latin typeface="仿宋" panose="02010609060101010101" charset="-122"/>
                          <a:ea typeface="仿宋" panose="02010609060101010101" charset="-122"/>
                          <a:cs typeface="仿宋" panose="02010609060101010101" charset="-122"/>
                        </a:rPr>
                        <a:t>（5）</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6700">
                <a:tc>
                  <a:txBody>
                    <a:bodyPr/>
                    <a:p>
                      <a:pPr indent="0" algn="ctr">
                        <a:buNone/>
                      </a:pPr>
                      <a:r>
                        <a:rPr lang="en-US" sz="1400" b="0">
                          <a:latin typeface="仿宋" panose="02010609060101010101" charset="-122"/>
                          <a:ea typeface="仿宋" panose="02010609060101010101" charset="-122"/>
                          <a:cs typeface="仿宋" panose="02010609060101010101" charset="-122"/>
                        </a:rPr>
                        <a:t>（6）</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grpSp>
        <p:nvGrpSpPr>
          <p:cNvPr id="2" name="组合 1"/>
          <p:cNvGrpSpPr/>
          <p:nvPr/>
        </p:nvGrpSpPr>
        <p:grpSpPr>
          <a:xfrm>
            <a:off x="4009390" y="2102485"/>
            <a:ext cx="2791460" cy="412750"/>
            <a:chOff x="6314" y="3311"/>
            <a:chExt cx="4396" cy="650"/>
          </a:xfrm>
        </p:grpSpPr>
        <p:sp>
          <p:nvSpPr>
            <p:cNvPr id="12" name="AutoShape 29"/>
            <p:cNvSpPr>
              <a:spLocks noChangeArrowheads="1"/>
            </p:cNvSpPr>
            <p:nvPr/>
          </p:nvSpPr>
          <p:spPr bwMode="auto">
            <a:xfrm>
              <a:off x="6314" y="3311"/>
              <a:ext cx="4364" cy="651"/>
            </a:xfrm>
            <a:prstGeom prst="wedgeRoundRectCallout">
              <a:avLst>
                <a:gd name="adj1" fmla="val 4491"/>
                <a:gd name="adj2" fmla="val -181490"/>
                <a:gd name="adj3" fmla="val 16667"/>
              </a:avLst>
            </a:prstGeom>
            <a:solidFill>
              <a:schemeClr val="accent5">
                <a:lumMod val="20000"/>
                <a:lumOff val="80000"/>
              </a:schemeClr>
            </a:solidFill>
            <a:ln w="28575" algn="ctr">
              <a:solidFill>
                <a:schemeClr val="accent2"/>
              </a:solidFill>
              <a:miter lim="800000"/>
            </a:ln>
          </p:spPr>
          <p:txBody>
            <a:bodyPr lIns="0" rIns="0" anchor="ct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spcBef>
                  <a:spcPct val="0"/>
                </a:spcBef>
                <a:buClrTx/>
                <a:buFont typeface="Arial" panose="020B0604020202020204" pitchFamily="34" charset="0"/>
                <a:buNone/>
              </a:pPr>
              <a:endParaRPr lang="zh-CN" altLang="zh-CN" sz="2400" b="0" u="none">
                <a:latin typeface="Arial" panose="020B0604020202020204" pitchFamily="34" charset="0"/>
              </a:endParaRPr>
            </a:p>
          </p:txBody>
        </p:sp>
        <p:sp>
          <p:nvSpPr>
            <p:cNvPr id="13" name="TextBox 62"/>
            <p:cNvSpPr txBox="1"/>
            <p:nvPr/>
          </p:nvSpPr>
          <p:spPr>
            <a:xfrm>
              <a:off x="6314" y="3374"/>
              <a:ext cx="4396" cy="495"/>
            </a:xfrm>
            <a:prstGeom prst="rect">
              <a:avLst/>
            </a:prstGeom>
            <a:noFill/>
          </p:spPr>
          <p:txBody>
            <a:bodyPr wrap="square" rtlCol="0">
              <a:noAutofit/>
            </a:bodyPr>
            <a:p>
              <a:r>
                <a:rPr lang="zh-CN" sz="1200" b="1" dirty="0" smtClean="0">
                  <a:solidFill>
                    <a:schemeClr val="accent1"/>
                  </a:solidFill>
                </a:rPr>
                <a:t>同理，来源于表五实验的产出</a:t>
              </a:r>
              <a:endParaRPr lang="en-US" altLang="zh-CN" sz="1200" b="1" dirty="0" smtClean="0">
                <a:solidFill>
                  <a:schemeClr val="accent1"/>
                </a:solidFill>
              </a:endParaRPr>
            </a:p>
            <a:p>
              <a:endParaRPr lang="en-US" altLang="zh-CN" sz="1200" b="1" dirty="0" smtClean="0">
                <a:solidFill>
                  <a:schemeClr val="accent1"/>
                </a:solidFill>
              </a:endParaRPr>
            </a:p>
          </p:txBody>
        </p:sp>
      </p:gr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linds(horizontal)">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教学大纲设计</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1" name="文本框 17"/>
          <p:cNvSpPr txBox="1">
            <a:spLocks noChangeArrowheads="1"/>
          </p:cNvSpPr>
          <p:nvPr/>
        </p:nvSpPr>
        <p:spPr bwMode="auto">
          <a:xfrm>
            <a:off x="2052320" y="790575"/>
            <a:ext cx="310515" cy="570230"/>
          </a:xfrm>
          <a:prstGeom prst="rect">
            <a:avLst/>
          </a:prstGeom>
          <a:noFill/>
          <a:ln>
            <a:noFill/>
          </a:ln>
        </p:spPr>
        <p:txBody>
          <a:bodyPr wrap="non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lang="zh-CN" altLang="en-US" sz="3200" b="1" dirty="0" smtClean="0">
              <a:solidFill>
                <a:srgbClr val="FF0000"/>
              </a:solidFill>
              <a:latin typeface="+mj-ea"/>
              <a:ea typeface="+mj-ea"/>
            </a:endParaRPr>
          </a:p>
        </p:txBody>
      </p: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graphicFrame>
        <p:nvGraphicFramePr>
          <p:cNvPr id="2" name="表格 1"/>
          <p:cNvGraphicFramePr/>
          <p:nvPr/>
        </p:nvGraphicFramePr>
        <p:xfrm>
          <a:off x="1803718" y="748887"/>
          <a:ext cx="7205345" cy="3567430"/>
        </p:xfrm>
        <a:graphic>
          <a:graphicData uri="http://schemas.openxmlformats.org/drawingml/2006/table">
            <a:tbl>
              <a:tblPr/>
              <a:tblGrid>
                <a:gridCol w="289560"/>
                <a:gridCol w="2479040"/>
                <a:gridCol w="378460"/>
                <a:gridCol w="2982595"/>
                <a:gridCol w="604520"/>
                <a:gridCol w="471170"/>
              </a:tblGrid>
              <a:tr h="298450">
                <a:tc>
                  <a:txBody>
                    <a:bodyPr/>
                    <a:p>
                      <a:pPr indent="0" algn="ctr">
                        <a:buNone/>
                      </a:pPr>
                      <a:r>
                        <a:rPr lang="en-US" sz="1000" b="1">
                          <a:latin typeface="Times New Roman" panose="02020603050405020304" charset="0"/>
                          <a:cs typeface="Times New Roman" panose="02020603050405020304" charset="0"/>
                        </a:rPr>
                        <a:t>序号</a:t>
                      </a:r>
                      <a:endParaRPr lang="en-US" altLang="en-US" sz="10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Times New Roman" panose="02020603050405020304" charset="0"/>
                          <a:cs typeface="Times New Roman" panose="02020603050405020304" charset="0"/>
                        </a:rPr>
                        <a:t>知识点</a:t>
                      </a:r>
                      <a:endParaRPr lang="en-US" altLang="en-US" sz="10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Times New Roman" panose="02020603050405020304" charset="0"/>
                          <a:cs typeface="Times New Roman" panose="02020603050405020304" charset="0"/>
                        </a:rPr>
                        <a:t>学时</a:t>
                      </a:r>
                      <a:endParaRPr lang="en-US" altLang="en-US" sz="10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Times New Roman" panose="02020603050405020304" charset="0"/>
                          <a:cs typeface="Times New Roman" panose="02020603050405020304" charset="0"/>
                        </a:rPr>
                        <a:t>学习产出</a:t>
                      </a:r>
                      <a:endParaRPr lang="en-US" altLang="en-US" sz="10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Times New Roman" panose="02020603050405020304" charset="0"/>
                          <a:cs typeface="Times New Roman" panose="02020603050405020304" charset="0"/>
                        </a:rPr>
                        <a:t>教学</a:t>
                      </a:r>
                      <a:endParaRPr lang="en-US" sz="1000" b="1">
                        <a:latin typeface="Times New Roman" panose="02020603050405020304" charset="0"/>
                        <a:cs typeface="Times New Roman" panose="02020603050405020304" charset="0"/>
                      </a:endParaRPr>
                    </a:p>
                    <a:p>
                      <a:pPr indent="0" algn="ctr">
                        <a:buNone/>
                      </a:pPr>
                      <a:r>
                        <a:rPr lang="en-US" sz="1000" b="1">
                          <a:latin typeface="Times New Roman" panose="02020603050405020304" charset="0"/>
                          <a:cs typeface="Times New Roman" panose="02020603050405020304" charset="0"/>
                        </a:rPr>
                        <a:t>方法</a:t>
                      </a:r>
                      <a:endParaRPr lang="en-US" altLang="en-US" sz="10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1">
                          <a:latin typeface="Times New Roman" panose="02020603050405020304" charset="0"/>
                          <a:cs typeface="Times New Roman" panose="02020603050405020304" charset="0"/>
                        </a:rPr>
                        <a:t>课程目标</a:t>
                      </a:r>
                      <a:endParaRPr lang="en-US" altLang="en-US" sz="1000" b="1">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99390">
                <a:tc>
                  <a:txBody>
                    <a:bodyPr/>
                    <a:p>
                      <a:pPr indent="0" algn="ctr">
                        <a:buNone/>
                      </a:pPr>
                      <a:r>
                        <a:rPr lang="en-US" sz="1000" b="0">
                          <a:latin typeface="Times New Roman" panose="02020603050405020304" charset="0"/>
                          <a:cs typeface="Times New Roman" panose="02020603050405020304" charset="0"/>
                        </a:rPr>
                        <a:t> </a:t>
                      </a:r>
                      <a:endParaRPr lang="en-US" altLang="en-US" sz="1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900" b="0">
                          <a:latin typeface="Times New Roman" panose="02020603050405020304" charset="0"/>
                          <a:cs typeface="Times New Roman" panose="02020603050405020304" charset="0"/>
                        </a:rPr>
                        <a:t> </a:t>
                      </a:r>
                      <a:endParaRPr lang="en-US" altLang="en-US" sz="9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latin typeface="Times New Roman" panose="02020603050405020304" charset="0"/>
                          <a:cs typeface="Times New Roman" panose="02020603050405020304" charset="0"/>
                        </a:rPr>
                        <a:t> </a:t>
                      </a:r>
                      <a:endParaRPr lang="en-US" altLang="en-US" sz="9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Times New Roman" panose="02020603050405020304" charset="0"/>
                          <a:cs typeface="Times New Roman" panose="02020603050405020304" charset="0"/>
                        </a:rPr>
                        <a:t> </a:t>
                      </a:r>
                      <a:endParaRPr lang="en-US" altLang="en-US" sz="9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Times New Roman" panose="02020603050405020304" charset="0"/>
                          <a:cs typeface="Times New Roman" panose="02020603050405020304" charset="0"/>
                        </a:rPr>
                        <a:t> </a:t>
                      </a:r>
                      <a:endParaRPr lang="en-US" altLang="en-US" sz="9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Times New Roman" panose="02020603050405020304" charset="0"/>
                          <a:cs typeface="Times New Roman" panose="02020603050405020304" charset="0"/>
                        </a:rPr>
                        <a:t> </a:t>
                      </a:r>
                      <a:endParaRPr lang="en-US" altLang="en-US" sz="1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478280">
                <a:tc>
                  <a:txBody>
                    <a:bodyPr/>
                    <a:p>
                      <a:pPr indent="0" algn="ctr">
                        <a:buNone/>
                      </a:pPr>
                      <a:r>
                        <a:rPr lang="en-US" sz="1000" b="0">
                          <a:latin typeface="Times New Roman" panose="02020603050405020304" charset="0"/>
                          <a:cs typeface="Times New Roman" panose="02020603050405020304" charset="0"/>
                        </a:rPr>
                        <a:t>2</a:t>
                      </a:r>
                      <a:endParaRPr lang="en-US" altLang="en-US" sz="1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charset="0"/>
                          <a:cs typeface="Times New Roman" panose="02020603050405020304" charset="0"/>
                        </a:rPr>
                        <a:t>知识单元二：核酸</a:t>
                      </a:r>
                      <a:endParaRPr lang="en-US" sz="1000" b="1">
                        <a:latin typeface="Times New Roman" panose="02020603050405020304" charset="0"/>
                        <a:cs typeface="Times New Roman" panose="02020603050405020304" charset="0"/>
                      </a:endParaRPr>
                    </a:p>
                    <a:p>
                      <a:pPr indent="0">
                        <a:buNone/>
                      </a:pPr>
                      <a:r>
                        <a:rPr lang="en-US" sz="1000" b="1">
                          <a:latin typeface="Times New Roman" panose="02020603050405020304" charset="0"/>
                          <a:cs typeface="Times New Roman" panose="02020603050405020304" charset="0"/>
                        </a:rPr>
                        <a:t>知识点：</a:t>
                      </a:r>
                      <a:endParaRPr lang="en-US" sz="1000" b="1">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1.核酸结构与功能</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2.DNA的合成</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3.基因与基因组</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4.RNA的合成</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5.核酸分子生物学标志物</a:t>
                      </a:r>
                      <a:endParaRPr lang="en-US" sz="900" b="0">
                        <a:solidFill>
                          <a:srgbClr val="000000"/>
                        </a:solidFill>
                        <a:latin typeface="Times New Roman" panose="02020603050405020304" charset="0"/>
                        <a:cs typeface="Times New Roman" panose="02020603050405020304" charset="0"/>
                      </a:endParaRPr>
                    </a:p>
                    <a:p>
                      <a:pPr indent="0">
                        <a:buNone/>
                      </a:pPr>
                      <a:r>
                        <a:rPr lang="en-US" sz="1000" b="1">
                          <a:latin typeface="Times New Roman" panose="02020603050405020304" charset="0"/>
                          <a:cs typeface="Times New Roman" panose="02020603050405020304" charset="0"/>
                        </a:rPr>
                        <a:t>重点：</a:t>
                      </a:r>
                      <a:r>
                        <a:rPr lang="en-US" sz="900" b="0">
                          <a:solidFill>
                            <a:srgbClr val="000000"/>
                          </a:solidFill>
                          <a:latin typeface="Times New Roman" panose="02020603050405020304" charset="0"/>
                          <a:cs typeface="Times New Roman" panose="02020603050405020304" charset="0"/>
                        </a:rPr>
                        <a:t>DNA结构特点，DNA合成的特点与调节；基因、基因组、质粒的概念；原核生物、真核生物及病毒基因组的特征；RNA合成的特点与调节；核酸分子生物学标志物概念与分类。</a:t>
                      </a:r>
                      <a:r>
                        <a:rPr lang="en-US" sz="1000" b="1">
                          <a:latin typeface="Times New Roman" panose="02020603050405020304" charset="0"/>
                          <a:cs typeface="Times New Roman" panose="02020603050405020304" charset="0"/>
                        </a:rPr>
                        <a:t>难点：</a:t>
                      </a:r>
                      <a:r>
                        <a:rPr lang="en-US" sz="900" b="0">
                          <a:solidFill>
                            <a:srgbClr val="000000"/>
                          </a:solidFill>
                          <a:latin typeface="Times New Roman" panose="02020603050405020304" charset="0"/>
                          <a:cs typeface="Times New Roman" panose="02020603050405020304" charset="0"/>
                        </a:rPr>
                        <a:t>核酸合成的过程。</a:t>
                      </a:r>
                      <a:endParaRPr lang="en-US" altLang="en-US" sz="1000" b="1">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仿宋" panose="02010609060101010101" charset="-122"/>
                          <a:ea typeface="仿宋" panose="02010609060101010101" charset="-122"/>
                          <a:cs typeface="仿宋" panose="02010609060101010101" charset="-122"/>
                        </a:rPr>
                        <a:t>12</a:t>
                      </a:r>
                      <a:endParaRPr lang="en-US" altLang="en-US" sz="10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1.</a:t>
                      </a:r>
                      <a:r>
                        <a:rPr lang="en-US" sz="900" b="0">
                          <a:solidFill>
                            <a:srgbClr val="FF0000"/>
                          </a:solidFill>
                          <a:latin typeface="仿宋" panose="02010609060101010101" charset="-122"/>
                          <a:ea typeface="仿宋" panose="02010609060101010101" charset="-122"/>
                          <a:cs typeface="仿宋" panose="02010609060101010101" charset="-122"/>
                        </a:rPr>
                        <a:t>掌握</a:t>
                      </a:r>
                      <a:r>
                        <a:rPr lang="en-US" sz="900" b="0">
                          <a:solidFill>
                            <a:srgbClr val="FF0000"/>
                          </a:solidFill>
                          <a:latin typeface="Times New Roman" panose="02020603050405020304" charset="0"/>
                          <a:cs typeface="Times New Roman" panose="02020603050405020304" charset="0"/>
                        </a:rPr>
                        <a:t>DNA结构特点，DNA合成的特点与调节；基因、基因组、质粒的概念；核酸分子生物学标志物概念与分类。</a:t>
                      </a:r>
                      <a:endParaRPr lang="en-US" sz="900" b="0">
                        <a:solidFill>
                          <a:srgbClr val="FF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2.</a:t>
                      </a:r>
                      <a:r>
                        <a:rPr lang="en-US" sz="900" b="0">
                          <a:solidFill>
                            <a:srgbClr val="000000"/>
                          </a:solidFill>
                          <a:latin typeface="仿宋" panose="02010609060101010101" charset="-122"/>
                          <a:ea typeface="仿宋" panose="02010609060101010101" charset="-122"/>
                          <a:cs typeface="仿宋" panose="02010609060101010101" charset="-122"/>
                        </a:rPr>
                        <a:t>分析</a:t>
                      </a:r>
                      <a:r>
                        <a:rPr lang="en-US" sz="900" b="0">
                          <a:solidFill>
                            <a:srgbClr val="000000"/>
                          </a:solidFill>
                          <a:latin typeface="Times New Roman" panose="02020603050405020304" charset="0"/>
                          <a:cs typeface="Times New Roman" panose="02020603050405020304" charset="0"/>
                        </a:rPr>
                        <a:t>比较原核生物、真核生物及病毒基因组的特征；辨别各种疾病的生物学标志物种类及特点。</a:t>
                      </a:r>
                      <a:endParaRPr lang="en-US" altLang="en-US" sz="9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仿宋" panose="02010609060101010101" charset="-122"/>
                          <a:ea typeface="仿宋" panose="02010609060101010101" charset="-122"/>
                          <a:cs typeface="仿宋" panose="02010609060101010101" charset="-122"/>
                        </a:rPr>
                        <a:t>讲授</a:t>
                      </a:r>
                      <a:endParaRPr lang="en-US" sz="900" b="0">
                        <a:solidFill>
                          <a:srgbClr val="000000"/>
                        </a:solidFill>
                        <a:latin typeface="仿宋" panose="02010609060101010101" charset="-122"/>
                        <a:ea typeface="仿宋" panose="02010609060101010101" charset="-122"/>
                        <a:cs typeface="仿宋" panose="02010609060101010101" charset="-122"/>
                      </a:endParaRPr>
                    </a:p>
                    <a:p>
                      <a:pPr indent="0" algn="ctr">
                        <a:buNone/>
                      </a:pPr>
                      <a:r>
                        <a:rPr lang="en-US" sz="900" b="0">
                          <a:solidFill>
                            <a:srgbClr val="000000"/>
                          </a:solidFill>
                          <a:latin typeface="Times New Roman" panose="02020603050405020304" charset="0"/>
                          <a:cs typeface="Times New Roman" panose="02020603050405020304" charset="0"/>
                        </a:rPr>
                        <a:t>慕课 </a:t>
                      </a:r>
                      <a:endParaRPr lang="en-US" altLang="en-US" sz="900" b="0">
                        <a:solidFill>
                          <a:srgbClr val="000000"/>
                        </a:solidFill>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FF0000"/>
                          </a:solidFill>
                          <a:latin typeface="Times New Roman" panose="02020603050405020304" charset="0"/>
                          <a:cs typeface="Times New Roman" panose="02020603050405020304" charset="0"/>
                        </a:rPr>
                        <a:t>（1）</a:t>
                      </a:r>
                      <a:r>
                        <a:rPr lang="en-US" sz="1000" b="0">
                          <a:latin typeface="Times New Roman" panose="02020603050405020304" charset="0"/>
                          <a:cs typeface="Times New Roman" panose="02020603050405020304" charset="0"/>
                        </a:rPr>
                        <a:t>（</a:t>
                      </a:r>
                      <a:r>
                        <a:rPr lang="en-US" sz="1000" b="0">
                          <a:latin typeface="仿宋" panose="02010609060101010101" charset="-122"/>
                          <a:ea typeface="仿宋" panose="02010609060101010101" charset="-122"/>
                          <a:cs typeface="仿宋" panose="02010609060101010101" charset="-122"/>
                        </a:rPr>
                        <a:t>2</a:t>
                      </a:r>
                      <a:r>
                        <a:rPr lang="en-US" sz="1000" b="0">
                          <a:latin typeface="Times New Roman" panose="02020603050405020304" charset="0"/>
                          <a:cs typeface="Times New Roman" panose="02020603050405020304" charset="0"/>
                        </a:rPr>
                        <a:t>） </a:t>
                      </a:r>
                      <a:endParaRPr lang="en-US" altLang="en-US" sz="1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418590">
                <a:tc>
                  <a:txBody>
                    <a:bodyPr/>
                    <a:p>
                      <a:pPr indent="0" algn="ctr">
                        <a:buNone/>
                      </a:pPr>
                      <a:r>
                        <a:rPr lang="en-US" sz="1000" b="0">
                          <a:latin typeface="Times New Roman" panose="02020603050405020304" charset="0"/>
                          <a:cs typeface="Times New Roman" panose="02020603050405020304" charset="0"/>
                        </a:rPr>
                        <a:t>3</a:t>
                      </a:r>
                      <a:endParaRPr lang="en-US" altLang="en-US" sz="1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000" b="1">
                          <a:latin typeface="Times New Roman" panose="02020603050405020304" charset="0"/>
                          <a:cs typeface="Times New Roman" panose="02020603050405020304" charset="0"/>
                        </a:rPr>
                        <a:t>知识单元三：分子生物学检验相关技术</a:t>
                      </a:r>
                      <a:endParaRPr lang="en-US" sz="1000" b="1">
                        <a:latin typeface="Times New Roman" panose="02020603050405020304" charset="0"/>
                        <a:cs typeface="Times New Roman" panose="02020603050405020304" charset="0"/>
                      </a:endParaRPr>
                    </a:p>
                    <a:p>
                      <a:pPr indent="0">
                        <a:buNone/>
                      </a:pPr>
                      <a:r>
                        <a:rPr lang="en-US" sz="1000" b="1">
                          <a:latin typeface="Times New Roman" panose="02020603050405020304" charset="0"/>
                          <a:cs typeface="Times New Roman" panose="02020603050405020304" charset="0"/>
                        </a:rPr>
                        <a:t>知识点：</a:t>
                      </a:r>
                      <a:endParaRPr lang="en-US" sz="1000" b="1">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1.测序及序列比对</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2.引物</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3.NCBI数据库</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4.PCR技术</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5.琼脂糖凝胶电泳</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6.核酸杂交技术</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7.生物芯片8</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Times New Roman" panose="02020603050405020304" charset="0"/>
                          <a:cs typeface="Times New Roman" panose="02020603050405020304" charset="0"/>
                        </a:rPr>
                        <a:t>.DNA重组技术</a:t>
                      </a:r>
                      <a:endParaRPr lang="en-US" sz="900" b="0">
                        <a:solidFill>
                          <a:srgbClr val="000000"/>
                        </a:solidFill>
                        <a:latin typeface="Times New Roman" panose="02020603050405020304" charset="0"/>
                        <a:cs typeface="Times New Roman" panose="02020603050405020304" charset="0"/>
                      </a:endParaRPr>
                    </a:p>
                    <a:p>
                      <a:pPr indent="0">
                        <a:buNone/>
                      </a:pPr>
                      <a:r>
                        <a:rPr lang="en-US" sz="1000" b="1">
                          <a:latin typeface="Times New Roman" panose="02020603050405020304" charset="0"/>
                          <a:cs typeface="Times New Roman" panose="02020603050405020304" charset="0"/>
                        </a:rPr>
                        <a:t>重点：</a:t>
                      </a:r>
                      <a:r>
                        <a:rPr lang="en-US" sz="900" b="0">
                          <a:solidFill>
                            <a:srgbClr val="000000"/>
                          </a:solidFill>
                          <a:latin typeface="Times New Roman" panose="02020603050405020304" charset="0"/>
                          <a:cs typeface="Times New Roman" panose="02020603050405020304" charset="0"/>
                        </a:rPr>
                        <a:t>各种技术的原理、操作方法及应用。</a:t>
                      </a:r>
                      <a:endParaRPr lang="en-US" sz="900" b="0">
                        <a:solidFill>
                          <a:srgbClr val="000000"/>
                        </a:solidFill>
                        <a:latin typeface="Times New Roman" panose="02020603050405020304" charset="0"/>
                        <a:cs typeface="Times New Roman" panose="02020603050405020304" charset="0"/>
                      </a:endParaRPr>
                    </a:p>
                    <a:p>
                      <a:pPr indent="0">
                        <a:buNone/>
                      </a:pPr>
                      <a:r>
                        <a:rPr lang="en-US" sz="1000" b="1">
                          <a:latin typeface="Times New Roman" panose="02020603050405020304" charset="0"/>
                          <a:cs typeface="Times New Roman" panose="02020603050405020304" charset="0"/>
                        </a:rPr>
                        <a:t>难点：</a:t>
                      </a:r>
                      <a:r>
                        <a:rPr lang="en-US" sz="900" b="0">
                          <a:solidFill>
                            <a:srgbClr val="000000"/>
                          </a:solidFill>
                          <a:latin typeface="Times New Roman" panose="02020603050405020304" charset="0"/>
                          <a:cs typeface="Times New Roman" panose="02020603050405020304" charset="0"/>
                        </a:rPr>
                        <a:t>各种技术的操作方法。</a:t>
                      </a:r>
                      <a:endParaRPr lang="en-US" sz="900" b="0">
                        <a:solidFill>
                          <a:srgbClr val="000000"/>
                        </a:solidFill>
                        <a:latin typeface="Times New Roman" panose="02020603050405020304" charset="0"/>
                        <a:cs typeface="Times New Roman" panose="02020603050405020304" charset="0"/>
                      </a:endParaRPr>
                    </a:p>
                    <a:p>
                      <a:pPr indent="0">
                        <a:buNone/>
                      </a:pPr>
                      <a:r>
                        <a:rPr lang="en-US" sz="900" b="0">
                          <a:solidFill>
                            <a:srgbClr val="000000"/>
                          </a:solidFill>
                          <a:latin typeface="仿宋" panose="02010609060101010101" charset="-122"/>
                          <a:ea typeface="仿宋" panose="02010609060101010101" charset="-122"/>
                          <a:cs typeface="仿宋" panose="02010609060101010101" charset="-122"/>
                        </a:rPr>
                        <a:t>课程思政：吕建新教授领衔研发一步法荧光定量PCR技术</a:t>
                      </a:r>
                      <a:r>
                        <a:rPr lang="zh-CN" altLang="en-US" sz="900" b="0">
                          <a:solidFill>
                            <a:srgbClr val="000000"/>
                          </a:solidFill>
                          <a:latin typeface="仿宋" panose="02010609060101010101" charset="-122"/>
                          <a:ea typeface="仿宋" panose="02010609060101010101" charset="-122"/>
                          <a:cs typeface="仿宋" panose="02010609060101010101" charset="-122"/>
                        </a:rPr>
                        <a:t>，</a:t>
                      </a:r>
                      <a:r>
                        <a:rPr lang="en-US" sz="900" b="0">
                          <a:solidFill>
                            <a:srgbClr val="000000"/>
                          </a:solidFill>
                          <a:latin typeface="仿宋" panose="02010609060101010101" charset="-122"/>
                          <a:ea typeface="仿宋" panose="02010609060101010101" charset="-122"/>
                          <a:cs typeface="仿宋" panose="02010609060101010101" charset="-122"/>
                        </a:rPr>
                        <a:t>检测新冠病毒RNA试剂盒助力国家抗疫并受国家科技部表彰的案例</a:t>
                      </a:r>
                      <a:r>
                        <a:rPr lang="en-US" sz="900" b="0">
                          <a:solidFill>
                            <a:srgbClr val="000000"/>
                          </a:solidFill>
                          <a:latin typeface="Times New Roman" panose="02020603050405020304" charset="0"/>
                          <a:cs typeface="Times New Roman" panose="02020603050405020304" charset="0"/>
                        </a:rPr>
                        <a:t>。</a:t>
                      </a:r>
                      <a:endParaRPr lang="en-US" altLang="en-US" sz="1000" b="1">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latin typeface="仿宋" panose="02010609060101010101" charset="-122"/>
                          <a:ea typeface="仿宋" panose="02010609060101010101" charset="-122"/>
                          <a:cs typeface="仿宋" panose="02010609060101010101" charset="-122"/>
                        </a:rPr>
                        <a:t>16</a:t>
                      </a:r>
                      <a:endParaRPr lang="en-US" altLang="en-US" sz="10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endParaRPr lang="en-US" sz="900" b="0">
                        <a:solidFill>
                          <a:srgbClr val="FF0000"/>
                        </a:solidFill>
                        <a:latin typeface="Times New Roman" panose="02020603050405020304" charset="0"/>
                        <a:cs typeface="Times New Roman" panose="02020603050405020304" charset="0"/>
                      </a:endParaRPr>
                    </a:p>
                    <a:p>
                      <a:pPr indent="0">
                        <a:buNone/>
                      </a:pPr>
                      <a:r>
                        <a:rPr lang="en-US" sz="900" b="0">
                          <a:solidFill>
                            <a:srgbClr val="FF0000"/>
                          </a:solidFill>
                          <a:latin typeface="Times New Roman" panose="02020603050405020304" charset="0"/>
                          <a:cs typeface="Times New Roman" panose="02020603050405020304" charset="0"/>
                        </a:rPr>
                        <a:t>1.</a:t>
                      </a:r>
                      <a:r>
                        <a:rPr lang="en-US" sz="900" b="0">
                          <a:solidFill>
                            <a:srgbClr val="FF0000"/>
                          </a:solidFill>
                          <a:latin typeface="仿宋" panose="02010609060101010101" charset="-122"/>
                          <a:ea typeface="仿宋" panose="02010609060101010101" charset="-122"/>
                          <a:cs typeface="仿宋" panose="02010609060101010101" charset="-122"/>
                        </a:rPr>
                        <a:t>掌握</a:t>
                      </a:r>
                      <a:r>
                        <a:rPr lang="en-US" sz="900" b="0">
                          <a:solidFill>
                            <a:srgbClr val="FF0000"/>
                          </a:solidFill>
                          <a:latin typeface="Times New Roman" panose="02020603050405020304" charset="0"/>
                          <a:cs typeface="Times New Roman" panose="02020603050405020304" charset="0"/>
                        </a:rPr>
                        <a:t>各种分子生物学检验技术的原理、操作方法及应用。</a:t>
                      </a:r>
                      <a:r>
                        <a:rPr lang="en-US" sz="900" b="0">
                          <a:solidFill>
                            <a:schemeClr val="tx1"/>
                          </a:solidFill>
                          <a:latin typeface="Times New Roman" panose="02020603050405020304" charset="0"/>
                          <a:cs typeface="Times New Roman" panose="02020603050405020304" charset="0"/>
                        </a:rPr>
                        <a:t>2.</a:t>
                      </a:r>
                      <a:r>
                        <a:rPr lang="en-US" sz="900" b="0">
                          <a:solidFill>
                            <a:schemeClr val="tx1"/>
                          </a:solidFill>
                          <a:latin typeface="仿宋" panose="02010609060101010101" charset="-122"/>
                          <a:ea typeface="仿宋" panose="02010609060101010101" charset="-122"/>
                          <a:cs typeface="仿宋" panose="02010609060101010101" charset="-122"/>
                        </a:rPr>
                        <a:t>根据疾病及检测目的的不同，设计不同的检测方案，并进行比较分析。</a:t>
                      </a:r>
                      <a:endParaRPr lang="en-US" sz="900" b="0">
                        <a:solidFill>
                          <a:srgbClr val="000000"/>
                        </a:solidFill>
                        <a:latin typeface="仿宋" panose="02010609060101010101" charset="-122"/>
                        <a:ea typeface="仿宋" panose="02010609060101010101" charset="-122"/>
                        <a:cs typeface="仿宋" panose="02010609060101010101" charset="-122"/>
                      </a:endParaRPr>
                    </a:p>
                    <a:p>
                      <a:pPr indent="0">
                        <a:buNone/>
                      </a:pPr>
                      <a:r>
                        <a:rPr lang="en-US" sz="900" b="0">
                          <a:solidFill>
                            <a:srgbClr val="000000"/>
                          </a:solidFill>
                          <a:latin typeface="仿宋" panose="02010609060101010101" charset="-122"/>
                          <a:ea typeface="仿宋" panose="02010609060101010101" charset="-122"/>
                          <a:cs typeface="仿宋" panose="02010609060101010101" charset="-122"/>
                        </a:rPr>
                        <a:t>3.具备独立</a:t>
                      </a:r>
                      <a:r>
                        <a:rPr lang="en-US" sz="900" b="0">
                          <a:solidFill>
                            <a:srgbClr val="000000"/>
                          </a:solidFill>
                          <a:latin typeface="仿宋" panose="02010609060101010101" charset="-122"/>
                          <a:ea typeface="仿宋" panose="02010609060101010101" charset="-122"/>
                          <a:cs typeface="仿宋" panose="02010609060101010101" charset="-122"/>
                        </a:rPr>
                        <a:t>思考</a:t>
                      </a:r>
                      <a:r>
                        <a:rPr lang="en-US" sz="900" b="0">
                          <a:solidFill>
                            <a:srgbClr val="000000"/>
                          </a:solidFill>
                          <a:latin typeface="仿宋" panose="02010609060101010101" charset="-122"/>
                          <a:ea typeface="仿宋" panose="02010609060101010101" charset="-122"/>
                          <a:cs typeface="仿宋" panose="02010609060101010101" charset="-122"/>
                        </a:rPr>
                        <a:t>、深度分析、精益求精、开拓创新的科学精神</a:t>
                      </a:r>
                      <a:r>
                        <a:rPr lang="en-US" sz="900" b="0">
                          <a:solidFill>
                            <a:srgbClr val="000000"/>
                          </a:solidFill>
                          <a:latin typeface="Times New Roman" panose="02020603050405020304" charset="0"/>
                          <a:cs typeface="Times New Roman" panose="02020603050405020304" charset="0"/>
                        </a:rPr>
                        <a:t>。</a:t>
                      </a:r>
                      <a:endParaRPr lang="en-US" altLang="en-US" sz="900" b="0">
                        <a:solidFill>
                          <a:srgbClr val="000000"/>
                        </a:solidFill>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仿宋" panose="02010609060101010101" charset="-122"/>
                          <a:ea typeface="仿宋" panose="02010609060101010101" charset="-122"/>
                          <a:cs typeface="仿宋" panose="02010609060101010101" charset="-122"/>
                        </a:rPr>
                        <a:t>讲授</a:t>
                      </a:r>
                      <a:endParaRPr lang="en-US" sz="900" b="0">
                        <a:solidFill>
                          <a:srgbClr val="000000"/>
                        </a:solidFill>
                        <a:latin typeface="仿宋" panose="02010609060101010101" charset="-122"/>
                        <a:ea typeface="仿宋" panose="02010609060101010101" charset="-122"/>
                        <a:cs typeface="仿宋" panose="02010609060101010101" charset="-122"/>
                      </a:endParaRPr>
                    </a:p>
                    <a:p>
                      <a:pPr indent="0" algn="ctr">
                        <a:buNone/>
                      </a:pPr>
                      <a:r>
                        <a:rPr lang="en-US" sz="900" b="0">
                          <a:solidFill>
                            <a:srgbClr val="000000"/>
                          </a:solidFill>
                          <a:latin typeface="Times New Roman" panose="02020603050405020304" charset="0"/>
                          <a:cs typeface="Times New Roman" panose="02020603050405020304" charset="0"/>
                        </a:rPr>
                        <a:t>慕课</a:t>
                      </a:r>
                      <a:endParaRPr lang="en-US" sz="900" b="0">
                        <a:solidFill>
                          <a:srgbClr val="000000"/>
                        </a:solidFill>
                        <a:latin typeface="Times New Roman" panose="02020603050405020304" charset="0"/>
                        <a:cs typeface="Times New Roman" panose="02020603050405020304" charset="0"/>
                      </a:endParaRPr>
                    </a:p>
                    <a:p>
                      <a:pPr indent="0" algn="ctr">
                        <a:buNone/>
                      </a:pPr>
                      <a:r>
                        <a:rPr lang="en-US" sz="900" b="0">
                          <a:solidFill>
                            <a:srgbClr val="000000"/>
                          </a:solidFill>
                          <a:latin typeface="Times New Roman" panose="02020603050405020304" charset="0"/>
                          <a:cs typeface="Times New Roman" panose="02020603050405020304" charset="0"/>
                        </a:rPr>
                        <a:t>案例分析</a:t>
                      </a:r>
                      <a:endParaRPr lang="en-US" altLang="en-US" sz="900" b="0">
                        <a:solidFill>
                          <a:srgbClr val="000000"/>
                        </a:solidFill>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FF0000"/>
                          </a:solidFill>
                          <a:latin typeface="Times New Roman" panose="02020603050405020304" charset="0"/>
                          <a:cs typeface="Times New Roman" panose="02020603050405020304" charset="0"/>
                        </a:rPr>
                        <a:t>（1）</a:t>
                      </a:r>
                      <a:r>
                        <a:rPr lang="en-US" sz="1000" b="0">
                          <a:latin typeface="Times New Roman" panose="02020603050405020304" charset="0"/>
                          <a:cs typeface="Times New Roman" panose="02020603050405020304" charset="0"/>
                        </a:rPr>
                        <a:t>（</a:t>
                      </a:r>
                      <a:r>
                        <a:rPr lang="en-US" sz="1000" b="0">
                          <a:latin typeface="仿宋" panose="02010609060101010101" charset="-122"/>
                          <a:ea typeface="仿宋" panose="02010609060101010101" charset="-122"/>
                          <a:cs typeface="仿宋" panose="02010609060101010101" charset="-122"/>
                        </a:rPr>
                        <a:t>3</a:t>
                      </a:r>
                      <a:r>
                        <a:rPr lang="en-US" sz="1000" b="0">
                          <a:latin typeface="Times New Roman" panose="02020603050405020304" charset="0"/>
                          <a:cs typeface="Times New Roman" panose="02020603050405020304" charset="0"/>
                        </a:rPr>
                        <a:t>）（</a:t>
                      </a:r>
                      <a:r>
                        <a:rPr lang="en-US" sz="1000" b="0">
                          <a:latin typeface="仿宋" panose="02010609060101010101" charset="-122"/>
                          <a:ea typeface="仿宋" panose="02010609060101010101" charset="-122"/>
                          <a:cs typeface="仿宋" panose="02010609060101010101" charset="-122"/>
                        </a:rPr>
                        <a:t>4</a:t>
                      </a:r>
                      <a:r>
                        <a:rPr lang="en-US" sz="1000" b="0">
                          <a:latin typeface="Times New Roman" panose="02020603050405020304" charset="0"/>
                          <a:cs typeface="Times New Roman" panose="02020603050405020304" charset="0"/>
                        </a:rPr>
                        <a:t>）</a:t>
                      </a:r>
                      <a:endParaRPr lang="en-US" altLang="en-US" sz="1000" b="0">
                        <a:latin typeface="Times New Roman" panose="02020603050405020304" charset="0"/>
                        <a:ea typeface="Times New Roman" panose="02020603050405020304" charset="0"/>
                        <a:cs typeface="Times New Roman" panose="02020603050405020304" charset="0"/>
                      </a:endParaRPr>
                    </a:p>
                  </a:txBody>
                  <a:tcPr marL="68580" marR="6858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教学大纲设计</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1" name="文本框 17"/>
          <p:cNvSpPr txBox="1">
            <a:spLocks noChangeArrowheads="1"/>
          </p:cNvSpPr>
          <p:nvPr/>
        </p:nvSpPr>
        <p:spPr bwMode="auto">
          <a:xfrm>
            <a:off x="2052320" y="790575"/>
            <a:ext cx="310515" cy="570230"/>
          </a:xfrm>
          <a:prstGeom prst="rect">
            <a:avLst/>
          </a:prstGeom>
          <a:noFill/>
          <a:ln>
            <a:noFill/>
          </a:ln>
        </p:spPr>
        <p:txBody>
          <a:bodyPr wrap="non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lang="zh-CN" altLang="en-US" sz="3200" b="1" dirty="0" smtClean="0">
              <a:solidFill>
                <a:srgbClr val="FF0000"/>
              </a:solidFill>
              <a:latin typeface="+mj-ea"/>
              <a:ea typeface="+mj-ea"/>
            </a:endParaRPr>
          </a:p>
        </p:txBody>
      </p: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2" name="文本框 1"/>
          <p:cNvSpPr txBox="1"/>
          <p:nvPr/>
        </p:nvSpPr>
        <p:spPr>
          <a:xfrm>
            <a:off x="2286000" y="1239520"/>
            <a:ext cx="2189480" cy="1568450"/>
          </a:xfrm>
          <a:prstGeom prst="rect">
            <a:avLst/>
          </a:prstGeom>
          <a:noFill/>
        </p:spPr>
        <p:txBody>
          <a:bodyPr wrap="square" rtlCol="0" anchor="t">
            <a:spAutoFit/>
          </a:bodyPr>
          <a:p>
            <a:pPr indent="0">
              <a:buNone/>
            </a:pPr>
            <a:r>
              <a:rPr lang="en-US" sz="1600">
                <a:solidFill>
                  <a:srgbClr val="000000"/>
                </a:solidFill>
                <a:latin typeface="Times New Roman" panose="02020603050405020304" charset="0"/>
                <a:cs typeface="Times New Roman" panose="02020603050405020304" charset="0"/>
                <a:sym typeface="+mn-ea"/>
              </a:rPr>
              <a:t>1.</a:t>
            </a:r>
            <a:r>
              <a:rPr lang="en-US" sz="1600">
                <a:solidFill>
                  <a:srgbClr val="FF0000"/>
                </a:solidFill>
                <a:latin typeface="仿宋" panose="02010609060101010101" charset="-122"/>
                <a:ea typeface="仿宋" panose="02010609060101010101" charset="-122"/>
                <a:cs typeface="仿宋" panose="02010609060101010101" charset="-122"/>
                <a:sym typeface="+mn-ea"/>
              </a:rPr>
              <a:t>掌握</a:t>
            </a:r>
            <a:r>
              <a:rPr lang="en-US" sz="1600">
                <a:solidFill>
                  <a:srgbClr val="FF0000"/>
                </a:solidFill>
                <a:latin typeface="Times New Roman" panose="02020603050405020304" charset="0"/>
                <a:cs typeface="Times New Roman" panose="02020603050405020304" charset="0"/>
                <a:sym typeface="+mn-ea"/>
              </a:rPr>
              <a:t>DNA结构特点，DNA合成的特点与调节；基因、基因组、质粒的概念；核酸分子生物学标志物概念与分类。</a:t>
            </a:r>
            <a:endParaRPr lang="en-US" altLang="en-US" sz="1600">
              <a:solidFill>
                <a:srgbClr val="FF0000"/>
              </a:solidFill>
              <a:latin typeface="Times New Roman" panose="02020603050405020304" charset="0"/>
              <a:cs typeface="Times New Roman" panose="02020603050405020304" charset="0"/>
              <a:sym typeface="+mn-ea"/>
            </a:endParaRPr>
          </a:p>
        </p:txBody>
      </p:sp>
      <p:sp>
        <p:nvSpPr>
          <p:cNvPr id="7" name="文本框 6"/>
          <p:cNvSpPr txBox="1"/>
          <p:nvPr/>
        </p:nvSpPr>
        <p:spPr>
          <a:xfrm>
            <a:off x="2286000" y="2887345"/>
            <a:ext cx="2102485" cy="829945"/>
          </a:xfrm>
          <a:prstGeom prst="rect">
            <a:avLst/>
          </a:prstGeom>
          <a:noFill/>
        </p:spPr>
        <p:txBody>
          <a:bodyPr wrap="square" rtlCol="0" anchor="t">
            <a:spAutoFit/>
          </a:bodyPr>
          <a:p>
            <a:r>
              <a:rPr lang="en-US" sz="1600">
                <a:solidFill>
                  <a:srgbClr val="FF0000"/>
                </a:solidFill>
                <a:latin typeface="Times New Roman" panose="02020603050405020304" charset="0"/>
                <a:cs typeface="Times New Roman" panose="02020603050405020304" charset="0"/>
                <a:sym typeface="+mn-ea"/>
              </a:rPr>
              <a:t>1.</a:t>
            </a:r>
            <a:r>
              <a:rPr lang="en-US" sz="1600">
                <a:solidFill>
                  <a:srgbClr val="FF0000"/>
                </a:solidFill>
                <a:latin typeface="仿宋" panose="02010609060101010101" charset="-122"/>
                <a:ea typeface="仿宋" panose="02010609060101010101" charset="-122"/>
                <a:cs typeface="仿宋" panose="02010609060101010101" charset="-122"/>
                <a:sym typeface="+mn-ea"/>
              </a:rPr>
              <a:t>掌握</a:t>
            </a:r>
            <a:r>
              <a:rPr lang="en-US" sz="1600">
                <a:solidFill>
                  <a:srgbClr val="FF0000"/>
                </a:solidFill>
                <a:latin typeface="Times New Roman" panose="02020603050405020304" charset="0"/>
                <a:cs typeface="Times New Roman" panose="02020603050405020304" charset="0"/>
                <a:sym typeface="+mn-ea"/>
              </a:rPr>
              <a:t>各种分子生物学检验技术的原理、操作方法及应用</a:t>
            </a:r>
            <a:endParaRPr lang="en-US" altLang="en-US" sz="1600">
              <a:solidFill>
                <a:srgbClr val="FF0000"/>
              </a:solidFill>
              <a:latin typeface="Times New Roman" panose="02020603050405020304" charset="0"/>
              <a:cs typeface="Times New Roman" panose="02020603050405020304" charset="0"/>
              <a:sym typeface="+mn-ea"/>
            </a:endParaRPr>
          </a:p>
        </p:txBody>
      </p:sp>
      <p:sp>
        <p:nvSpPr>
          <p:cNvPr id="12" name="文本框 11"/>
          <p:cNvSpPr txBox="1"/>
          <p:nvPr/>
        </p:nvSpPr>
        <p:spPr>
          <a:xfrm>
            <a:off x="5211445" y="1868805"/>
            <a:ext cx="3202940" cy="1269365"/>
          </a:xfrm>
          <a:prstGeom prst="rect">
            <a:avLst/>
          </a:prstGeom>
          <a:noFill/>
        </p:spPr>
        <p:txBody>
          <a:bodyPr wrap="square" rtlCol="0" anchor="t">
            <a:noAutofit/>
          </a:bodyPr>
          <a:p>
            <a:pPr indent="0">
              <a:lnSpc>
                <a:spcPct val="120000"/>
              </a:lnSpc>
              <a:buNone/>
            </a:pPr>
            <a:r>
              <a:rPr lang="en-US" sz="1600">
                <a:solidFill>
                  <a:schemeClr val="tx1"/>
                </a:solidFill>
                <a:latin typeface="仿宋" panose="02010609060101010101" charset="-122"/>
                <a:ea typeface="仿宋" panose="02010609060101010101" charset="-122"/>
                <a:cs typeface="仿宋" panose="02010609060101010101" charset="-122"/>
                <a:sym typeface="+mn-ea"/>
              </a:rPr>
              <a:t>掌握</a:t>
            </a:r>
            <a:r>
              <a:rPr lang="en-US" sz="1600">
                <a:solidFill>
                  <a:schemeClr val="tx1"/>
                </a:solidFill>
                <a:latin typeface="Times New Roman" panose="02020603050405020304" charset="0"/>
                <a:cs typeface="Times New Roman" panose="02020603050405020304" charset="0"/>
                <a:sym typeface="+mn-ea"/>
              </a:rPr>
              <a:t>DNA结构</a:t>
            </a:r>
            <a:r>
              <a:rPr lang="zh-CN" altLang="en-US" sz="1600">
                <a:solidFill>
                  <a:schemeClr val="tx1"/>
                </a:solidFill>
                <a:latin typeface="Times New Roman" panose="02020603050405020304" charset="0"/>
                <a:cs typeface="Times New Roman" panose="02020603050405020304" charset="0"/>
                <a:sym typeface="+mn-ea"/>
              </a:rPr>
              <a:t>、</a:t>
            </a:r>
            <a:r>
              <a:rPr lang="en-US" sz="1600">
                <a:solidFill>
                  <a:schemeClr val="tx1"/>
                </a:solidFill>
                <a:latin typeface="Times New Roman" panose="02020603050405020304" charset="0"/>
                <a:cs typeface="Times New Roman" panose="02020603050405020304" charset="0"/>
                <a:sym typeface="+mn-ea"/>
              </a:rPr>
              <a:t>DNA合成特点与调节；核酸分子生物学标志物概念与分类</a:t>
            </a:r>
            <a:r>
              <a:rPr lang="zh-CN" altLang="en-US" sz="1600">
                <a:solidFill>
                  <a:schemeClr val="tx1"/>
                </a:solidFill>
                <a:latin typeface="Times New Roman" panose="02020603050405020304" charset="0"/>
                <a:cs typeface="Times New Roman" panose="02020603050405020304" charset="0"/>
                <a:sym typeface="+mn-ea"/>
              </a:rPr>
              <a:t>，以及</a:t>
            </a:r>
            <a:r>
              <a:rPr lang="en-US" sz="1600">
                <a:solidFill>
                  <a:schemeClr val="tx1"/>
                </a:solidFill>
                <a:latin typeface="Times New Roman" panose="02020603050405020304" charset="0"/>
                <a:cs typeface="Times New Roman" panose="02020603050405020304" charset="0"/>
                <a:sym typeface="+mn-ea"/>
              </a:rPr>
              <a:t>分子生物学检验技术的原理、操作方法及应用</a:t>
            </a:r>
            <a:r>
              <a:rPr lang="zh-CN" altLang="en-US" sz="1600">
                <a:solidFill>
                  <a:schemeClr val="tx1"/>
                </a:solidFill>
                <a:latin typeface="Times New Roman" panose="02020603050405020304" charset="0"/>
                <a:cs typeface="Times New Roman" panose="02020603050405020304" charset="0"/>
                <a:sym typeface="+mn-ea"/>
              </a:rPr>
              <a:t>。</a:t>
            </a:r>
            <a:endParaRPr lang="en-US" altLang="en-US" sz="1600">
              <a:solidFill>
                <a:schemeClr val="tx1"/>
              </a:solidFill>
              <a:latin typeface="Times New Roman" panose="02020603050405020304" charset="0"/>
              <a:cs typeface="Times New Roman" panose="02020603050405020304" charset="0"/>
              <a:sym typeface="+mn-ea"/>
            </a:endParaRPr>
          </a:p>
          <a:p>
            <a:pPr indent="0">
              <a:buNone/>
            </a:pPr>
            <a:endParaRPr lang="en-US" altLang="en-US" sz="1600">
              <a:solidFill>
                <a:schemeClr val="tx1"/>
              </a:solidFill>
              <a:latin typeface="Times New Roman" panose="02020603050405020304" charset="0"/>
              <a:cs typeface="Times New Roman" panose="02020603050405020304" charset="0"/>
              <a:sym typeface="+mn-ea"/>
            </a:endParaRPr>
          </a:p>
        </p:txBody>
      </p:sp>
      <p:sp>
        <p:nvSpPr>
          <p:cNvPr id="13" name="文本框 12"/>
          <p:cNvSpPr txBox="1"/>
          <p:nvPr>
            <p:custDataLst>
              <p:tags r:id="rId5"/>
            </p:custDataLst>
          </p:nvPr>
        </p:nvSpPr>
        <p:spPr>
          <a:xfrm>
            <a:off x="4375150" y="2227580"/>
            <a:ext cx="923925" cy="337185"/>
          </a:xfrm>
          <a:prstGeom prst="rect">
            <a:avLst/>
          </a:prstGeom>
          <a:noFill/>
        </p:spPr>
        <p:txBody>
          <a:bodyPr wrap="square" rtlCol="0" anchor="t">
            <a:spAutoFit/>
          </a:bodyPr>
          <a:p>
            <a:pPr indent="0">
              <a:buNone/>
            </a:pPr>
            <a:r>
              <a:rPr lang="en-US" sz="1600">
                <a:solidFill>
                  <a:srgbClr val="000000"/>
                </a:solidFill>
                <a:latin typeface="Arial" panose="020B0604020202020204" pitchFamily="34" charset="0"/>
                <a:cs typeface="Arial" panose="020B0604020202020204" pitchFamily="34" charset="0"/>
                <a:sym typeface="+mn-ea"/>
              </a:rPr>
              <a:t>→</a:t>
            </a:r>
            <a:r>
              <a:rPr lang="en-US" sz="1600">
                <a:solidFill>
                  <a:srgbClr val="000000"/>
                </a:solidFill>
                <a:latin typeface="Arial" panose="020B0604020202020204" pitchFamily="34" charset="0"/>
                <a:cs typeface="Arial" panose="020B0604020202020204" pitchFamily="34" charset="0"/>
                <a:sym typeface="+mn-ea"/>
              </a:rPr>
              <a:t>→→</a:t>
            </a:r>
            <a:endParaRPr lang="en-US" altLang="en-US" sz="1600">
              <a:solidFill>
                <a:srgbClr val="000000"/>
              </a:solidFill>
              <a:latin typeface="Arial" panose="020B0604020202020204" pitchFamily="34" charset="0"/>
              <a:cs typeface="Arial" panose="020B0604020202020204" pitchFamily="34" charset="0"/>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7" presetClass="exit" presetSubtype="4" fill="hold" grpId="0" nodeType="clickEffect">
                                  <p:stCondLst>
                                    <p:cond delay="0"/>
                                  </p:stCondLst>
                                  <p:childTnLst>
                                    <p:anim calcmode="lin" valueType="num">
                                      <p:cBhvr additive="base">
                                        <p:cTn id="12" dur="5000"/>
                                        <p:tgtEl>
                                          <p:spTgt spid="12"/>
                                        </p:tgtEl>
                                        <p:attrNameLst>
                                          <p:attrName>ppt_x</p:attrName>
                                        </p:attrNameLst>
                                      </p:cBhvr>
                                      <p:tavLst>
                                        <p:tav tm="0">
                                          <p:val>
                                            <p:strVal val="ppt_x"/>
                                          </p:val>
                                        </p:tav>
                                        <p:tav tm="100000">
                                          <p:val>
                                            <p:strVal val="ppt_x"/>
                                          </p:val>
                                        </p:tav>
                                      </p:tavLst>
                                    </p:anim>
                                    <p:anim calcmode="lin" valueType="num">
                                      <p:cBhvr additive="base">
                                        <p:cTn id="13" dur="5000"/>
                                        <p:tgtEl>
                                          <p:spTgt spid="12"/>
                                        </p:tgtEl>
                                        <p:attrNameLst>
                                          <p:attrName>ppt_y</p:attrName>
                                        </p:attrNameLst>
                                      </p:cBhvr>
                                      <p:tavLst>
                                        <p:tav tm="0">
                                          <p:val>
                                            <p:strVal val="ppt_y"/>
                                          </p:val>
                                        </p:tav>
                                        <p:tav tm="100000">
                                          <p:val>
                                            <p:strVal val="1+ppt_h/2"/>
                                          </p:val>
                                        </p:tav>
                                      </p:tavLst>
                                    </p:anim>
                                    <p:set>
                                      <p:cBhvr>
                                        <p:cTn id="14" dur="1" fill="hold">
                                          <p:stCondLst>
                                            <p:cond delay="4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教学大纲设计</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1" name="文本框 17"/>
          <p:cNvSpPr txBox="1">
            <a:spLocks noChangeArrowheads="1"/>
          </p:cNvSpPr>
          <p:nvPr/>
        </p:nvSpPr>
        <p:spPr bwMode="auto">
          <a:xfrm>
            <a:off x="2052320" y="790575"/>
            <a:ext cx="310515" cy="570230"/>
          </a:xfrm>
          <a:prstGeom prst="rect">
            <a:avLst/>
          </a:prstGeom>
          <a:noFill/>
          <a:ln>
            <a:noFill/>
          </a:ln>
        </p:spPr>
        <p:txBody>
          <a:bodyPr wrap="non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lang="zh-CN" altLang="en-US" sz="3200" b="1" dirty="0" smtClean="0">
              <a:solidFill>
                <a:srgbClr val="FF0000"/>
              </a:solidFill>
              <a:latin typeface="+mj-ea"/>
              <a:ea typeface="+mj-ea"/>
            </a:endParaRPr>
          </a:p>
        </p:txBody>
      </p: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graphicFrame>
        <p:nvGraphicFramePr>
          <p:cNvPr id="2" name="表格 1"/>
          <p:cNvGraphicFramePr/>
          <p:nvPr>
            <p:custDataLst>
              <p:tags r:id="rId5"/>
            </p:custDataLst>
          </p:nvPr>
        </p:nvGraphicFramePr>
        <p:xfrm>
          <a:off x="1888490" y="1329690"/>
          <a:ext cx="7087235" cy="3395980"/>
        </p:xfrm>
        <a:graphic>
          <a:graphicData uri="http://schemas.openxmlformats.org/drawingml/2006/table">
            <a:tbl>
              <a:tblPr/>
              <a:tblGrid>
                <a:gridCol w="569595"/>
                <a:gridCol w="1322705"/>
                <a:gridCol w="1263650"/>
                <a:gridCol w="1366520"/>
                <a:gridCol w="1323975"/>
                <a:gridCol w="1240790"/>
              </a:tblGrid>
              <a:tr h="279400">
                <a:tc rowSpan="2">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课程</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目标</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5">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考核标准</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2794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优 秀</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（100-85）</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良 好</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（84-75）</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中 等</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（74-65）</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合 格</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（64-60）</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不合格</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（59-0）</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943100">
                <a:tc>
                  <a:txBody>
                    <a:bodyPr/>
                    <a:p>
                      <a:pPr indent="0" algn="ctr">
                        <a:buNone/>
                      </a:pPr>
                      <a:r>
                        <a:rPr lang="en-US" sz="1400" b="0">
                          <a:latin typeface="仿宋" panose="02010609060101010101" charset="-122"/>
                          <a:ea typeface="仿宋" panose="02010609060101010101" charset="-122"/>
                          <a:cs typeface="仿宋" panose="02010609060101010101" charset="-122"/>
                        </a:rPr>
                        <a:t>（1）</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zh-CN" altLang="en-US" sz="1400" b="0">
                        <a:solidFill>
                          <a:schemeClr val="tx1"/>
                        </a:solidFill>
                        <a:latin typeface="Times New Roman" panose="02020603050405020304" charset="0"/>
                        <a:ea typeface="仿宋" panose="02010609060101010101" charset="-122"/>
                        <a:cs typeface="Times New Roman" panose="02020603050405020304" charset="0"/>
                        <a:sym typeface="+mn-ea"/>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zh-CN" altLang="en-US" sz="1400" b="0">
                        <a:solidFill>
                          <a:schemeClr val="tx1"/>
                        </a:solidFill>
                        <a:latin typeface="Times New Roman" panose="02020603050405020304" charset="0"/>
                        <a:ea typeface="仿宋" panose="02010609060101010101" charset="-122"/>
                        <a:cs typeface="Times New Roman" panose="02020603050405020304" charset="0"/>
                        <a:sym typeface="+mn-ea"/>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zh-CN" altLang="en-US" sz="1400" b="0">
                        <a:solidFill>
                          <a:schemeClr val="tx1"/>
                        </a:solidFill>
                        <a:latin typeface="Times New Roman" panose="02020603050405020304" charset="0"/>
                        <a:ea typeface="仿宋" panose="02010609060101010101" charset="-122"/>
                        <a:cs typeface="Times New Roman" panose="02020603050405020304" charset="0"/>
                        <a:sym typeface="+mn-ea"/>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zh-CN" altLang="en-US" sz="1400" b="0">
                        <a:solidFill>
                          <a:schemeClr val="tx1"/>
                        </a:solidFill>
                        <a:latin typeface="Times New Roman" panose="02020603050405020304" charset="0"/>
                        <a:ea typeface="仿宋" panose="02010609060101010101" charset="-122"/>
                        <a:cs typeface="Times New Roman" panose="02020603050405020304" charset="0"/>
                        <a:sym typeface="+mn-ea"/>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endParaRPr lang="zh-CN" altLang="en-US" sz="1400" b="0">
                        <a:solidFill>
                          <a:schemeClr val="tx1"/>
                        </a:solidFill>
                        <a:latin typeface="Times New Roman" panose="02020603050405020304" charset="0"/>
                        <a:ea typeface="仿宋" panose="02010609060101010101" charset="-122"/>
                        <a:cs typeface="Times New Roman" panose="02020603050405020304" charset="0"/>
                        <a:sym typeface="+mn-ea"/>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6700">
                <a:tc>
                  <a:txBody>
                    <a:bodyPr/>
                    <a:p>
                      <a:pPr indent="0" algn="ctr">
                        <a:buNone/>
                      </a:pPr>
                      <a:r>
                        <a:rPr lang="en-US" sz="1400" b="0">
                          <a:latin typeface="仿宋" panose="02010609060101010101" charset="-122"/>
                          <a:ea typeface="仿宋" panose="02010609060101010101" charset="-122"/>
                          <a:cs typeface="仿宋" panose="02010609060101010101" charset="-122"/>
                        </a:rPr>
                        <a:t>（2）</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03200">
                <a:tc>
                  <a:txBody>
                    <a:bodyPr/>
                    <a:p>
                      <a:pPr indent="0" algn="ctr">
                        <a:buNone/>
                      </a:pPr>
                      <a:r>
                        <a:rPr lang="en-US" sz="1400" b="0">
                          <a:latin typeface="仿宋" panose="02010609060101010101" charset="-122"/>
                          <a:ea typeface="仿宋" panose="02010609060101010101" charset="-122"/>
                          <a:cs typeface="仿宋" panose="02010609060101010101" charset="-122"/>
                        </a:rPr>
                        <a:t>（3）</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6700">
                <a:tc>
                  <a:txBody>
                    <a:bodyPr/>
                    <a:p>
                      <a:pPr indent="0" algn="ctr">
                        <a:buNone/>
                      </a:pPr>
                      <a:r>
                        <a:rPr lang="en-US" sz="1400" b="0">
                          <a:latin typeface="仿宋" panose="02010609060101010101" charset="-122"/>
                          <a:ea typeface="仿宋" panose="02010609060101010101" charset="-122"/>
                          <a:cs typeface="仿宋" panose="02010609060101010101" charset="-122"/>
                        </a:rPr>
                        <a:t>（4）</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100" name="文本框 99"/>
          <p:cNvSpPr txBox="1"/>
          <p:nvPr>
            <p:custDataLst>
              <p:tags r:id="rId6"/>
            </p:custDataLst>
          </p:nvPr>
        </p:nvSpPr>
        <p:spPr>
          <a:xfrm>
            <a:off x="2032000" y="709613"/>
            <a:ext cx="5080000" cy="691515"/>
          </a:xfrm>
          <a:prstGeom prst="rect">
            <a:avLst/>
          </a:prstGeom>
          <a:noFill/>
          <a:ln w="9525">
            <a:noFill/>
          </a:ln>
        </p:spPr>
        <p:txBody>
          <a:bodyPr>
            <a:spAutoFit/>
          </a:bodyPr>
          <a:p>
            <a:pPr indent="356870"/>
            <a:r>
              <a:rPr lang="zh-CN" sz="2100" b="1">
                <a:ea typeface="宋体" panose="02010600030101010101" pitchFamily="2" charset="-122"/>
              </a:rPr>
              <a:t>七、考核标准</a:t>
            </a:r>
            <a:r>
              <a:rPr lang="zh-CN" b="1">
                <a:ea typeface="宋体" panose="02010600030101010101" pitchFamily="2" charset="-122"/>
              </a:rPr>
              <a:t>1.课程考核标准</a:t>
            </a:r>
            <a:endParaRPr lang="zh-CN" altLang="en-US" b="1">
              <a:ea typeface="宋体" panose="02010600030101010101" pitchFamily="2" charset="-122"/>
            </a:endParaRPr>
          </a:p>
        </p:txBody>
      </p:sp>
      <p:sp>
        <p:nvSpPr>
          <p:cNvPr id="12" name="AutoShape 29"/>
          <p:cNvSpPr>
            <a:spLocks noChangeArrowheads="1"/>
          </p:cNvSpPr>
          <p:nvPr>
            <p:custDataLst>
              <p:tags r:id="rId7"/>
            </p:custDataLst>
          </p:nvPr>
        </p:nvSpPr>
        <p:spPr bwMode="auto">
          <a:xfrm>
            <a:off x="2450465" y="1990090"/>
            <a:ext cx="1324610" cy="2022475"/>
          </a:xfrm>
          <a:prstGeom prst="wedgeRoundRectCallout">
            <a:avLst>
              <a:gd name="adj1" fmla="val 8065"/>
              <a:gd name="adj2" fmla="val 2380"/>
              <a:gd name="adj3" fmla="val 16667"/>
            </a:avLst>
          </a:prstGeom>
          <a:noFill/>
          <a:ln w="6350" cap="sq" cmpd="sng" algn="ctr">
            <a:noFill/>
            <a:prstDash val="solid"/>
            <a:miter lim="800000"/>
          </a:ln>
        </p:spPr>
        <p:txBody>
          <a:bodyPr lIns="0" rIns="0" anchor="ct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spcBef>
                <a:spcPct val="0"/>
              </a:spcBef>
              <a:buClrTx/>
              <a:buFont typeface="Arial" panose="020B0604020202020204" pitchFamily="34" charset="0"/>
              <a:buNone/>
            </a:pPr>
            <a:endParaRPr lang="zh-CN" altLang="zh-CN" sz="2400" b="0" u="none">
              <a:latin typeface="Arial" panose="020B0604020202020204" pitchFamily="34" charset="0"/>
            </a:endParaRPr>
          </a:p>
        </p:txBody>
      </p:sp>
      <p:sp>
        <p:nvSpPr>
          <p:cNvPr id="13" name="TextBox 62"/>
          <p:cNvSpPr txBox="1"/>
          <p:nvPr/>
        </p:nvSpPr>
        <p:spPr>
          <a:xfrm>
            <a:off x="2502535" y="1998980"/>
            <a:ext cx="1273810" cy="2050415"/>
          </a:xfrm>
          <a:prstGeom prst="rect">
            <a:avLst/>
          </a:prstGeom>
          <a:noFill/>
          <a:ln>
            <a:noFill/>
          </a:ln>
        </p:spPr>
        <p:txBody>
          <a:bodyPr wrap="square" rtlCol="0">
            <a:noAutofit/>
          </a:bodyPr>
          <a:p>
            <a:pPr>
              <a:lnSpc>
                <a:spcPct val="130000"/>
              </a:lnSpc>
            </a:pPr>
            <a:r>
              <a:rPr lang="en-US" sz="1200">
                <a:solidFill>
                  <a:srgbClr val="FF0000"/>
                </a:solidFill>
                <a:latin typeface="仿宋" panose="02010609060101010101" charset="-122"/>
                <a:ea typeface="仿宋" panose="02010609060101010101" charset="-122"/>
                <a:cs typeface="仿宋" panose="02010609060101010101" charset="-122"/>
                <a:sym typeface="+mn-ea"/>
              </a:rPr>
              <a:t>掌握</a:t>
            </a:r>
            <a:r>
              <a:rPr lang="en-US" sz="1200">
                <a:latin typeface="Times New Roman" panose="02020603050405020304" charset="0"/>
                <a:cs typeface="Times New Roman" panose="02020603050405020304" charset="0"/>
                <a:sym typeface="+mn-ea"/>
              </a:rPr>
              <a:t>DNA结构</a:t>
            </a:r>
            <a:r>
              <a:rPr lang="zh-CN" altLang="en-US" sz="1200">
                <a:latin typeface="Times New Roman" panose="02020603050405020304" charset="0"/>
                <a:cs typeface="Times New Roman" panose="02020603050405020304" charset="0"/>
                <a:sym typeface="+mn-ea"/>
              </a:rPr>
              <a:t>、</a:t>
            </a:r>
            <a:r>
              <a:rPr lang="en-US" sz="1200">
                <a:latin typeface="Times New Roman" panose="02020603050405020304" charset="0"/>
                <a:cs typeface="Times New Roman" panose="02020603050405020304" charset="0"/>
                <a:sym typeface="+mn-ea"/>
              </a:rPr>
              <a:t>DNA合成特点与调节；核酸分子生物学标志物概念与分类</a:t>
            </a:r>
            <a:r>
              <a:rPr lang="zh-CN" altLang="en-US" sz="1200">
                <a:latin typeface="Times New Roman" panose="02020603050405020304" charset="0"/>
                <a:cs typeface="Times New Roman" panose="02020603050405020304" charset="0"/>
                <a:sym typeface="+mn-ea"/>
              </a:rPr>
              <a:t>，以及</a:t>
            </a:r>
            <a:r>
              <a:rPr lang="en-US" sz="1200">
                <a:latin typeface="Times New Roman" panose="02020603050405020304" charset="0"/>
                <a:cs typeface="Times New Roman" panose="02020603050405020304" charset="0"/>
                <a:sym typeface="+mn-ea"/>
              </a:rPr>
              <a:t>分子生物学检验技术的原理、操作方法及应用</a:t>
            </a:r>
            <a:r>
              <a:rPr lang="zh-CN" altLang="en-US" sz="1200">
                <a:latin typeface="Times New Roman" panose="02020603050405020304" charset="0"/>
                <a:cs typeface="Times New Roman" panose="02020603050405020304" charset="0"/>
                <a:sym typeface="+mn-ea"/>
              </a:rPr>
              <a:t>。</a:t>
            </a:r>
            <a:endParaRPr lang="en-US" altLang="zh-CN" sz="1200" b="1" dirty="0" smtClean="0">
              <a:solidFill>
                <a:schemeClr val="accent1"/>
              </a:solidFill>
            </a:endParaRPr>
          </a:p>
        </p:txBody>
      </p:sp>
      <p:sp>
        <p:nvSpPr>
          <p:cNvPr id="16" name="TextBox 62"/>
          <p:cNvSpPr txBox="1"/>
          <p:nvPr/>
        </p:nvSpPr>
        <p:spPr>
          <a:xfrm>
            <a:off x="3777615" y="1982470"/>
            <a:ext cx="1273810" cy="2050415"/>
          </a:xfrm>
          <a:prstGeom prst="rect">
            <a:avLst/>
          </a:prstGeom>
          <a:noFill/>
          <a:ln>
            <a:solidFill>
              <a:srgbClr val="000000">
                <a:alpha val="0"/>
              </a:srgbClr>
            </a:solidFill>
          </a:ln>
        </p:spPr>
        <p:txBody>
          <a:bodyPr wrap="square" rtlCol="0">
            <a:noAutofit/>
          </a:bodyPr>
          <a:p>
            <a:pPr>
              <a:lnSpc>
                <a:spcPct val="130000"/>
              </a:lnSpc>
            </a:pPr>
            <a:r>
              <a:rPr lang="en-US" sz="1200">
                <a:solidFill>
                  <a:srgbClr val="FF0000"/>
                </a:solidFill>
                <a:latin typeface="仿宋" panose="02010609060101010101" charset="-122"/>
                <a:ea typeface="仿宋" panose="02010609060101010101" charset="-122"/>
                <a:cs typeface="仿宋" panose="02010609060101010101" charset="-122"/>
                <a:sym typeface="+mn-ea"/>
              </a:rPr>
              <a:t>掌握</a:t>
            </a:r>
            <a:r>
              <a:rPr lang="en-US" sz="1200">
                <a:latin typeface="Times New Roman" panose="02020603050405020304" charset="0"/>
                <a:cs typeface="Times New Roman" panose="02020603050405020304" charset="0"/>
                <a:sym typeface="+mn-ea"/>
              </a:rPr>
              <a:t>DNA结构</a:t>
            </a:r>
            <a:r>
              <a:rPr lang="zh-CN" altLang="en-US" sz="1200">
                <a:latin typeface="Times New Roman" panose="02020603050405020304" charset="0"/>
                <a:cs typeface="Times New Roman" panose="02020603050405020304" charset="0"/>
                <a:sym typeface="+mn-ea"/>
              </a:rPr>
              <a:t>、</a:t>
            </a:r>
            <a:r>
              <a:rPr lang="en-US" sz="1200">
                <a:latin typeface="Times New Roman" panose="02020603050405020304" charset="0"/>
                <a:cs typeface="Times New Roman" panose="02020603050405020304" charset="0"/>
                <a:sym typeface="+mn-ea"/>
              </a:rPr>
              <a:t>DNA合成特点与调节；核酸分子生物学标志物概念与分类</a:t>
            </a:r>
            <a:r>
              <a:rPr lang="zh-CN" altLang="en-US" sz="1200">
                <a:latin typeface="Times New Roman" panose="02020603050405020304" charset="0"/>
                <a:cs typeface="Times New Roman" panose="02020603050405020304" charset="0"/>
                <a:sym typeface="+mn-ea"/>
              </a:rPr>
              <a:t>，以及</a:t>
            </a:r>
            <a:r>
              <a:rPr lang="en-US" sz="1200">
                <a:latin typeface="Times New Roman" panose="02020603050405020304" charset="0"/>
                <a:cs typeface="Times New Roman" panose="02020603050405020304" charset="0"/>
                <a:sym typeface="+mn-ea"/>
              </a:rPr>
              <a:t>分子生物学检验技术的原理、操作方法及应用</a:t>
            </a:r>
            <a:r>
              <a:rPr lang="zh-CN" altLang="en-US" sz="1200">
                <a:latin typeface="Times New Roman" panose="02020603050405020304" charset="0"/>
                <a:cs typeface="Times New Roman" panose="02020603050405020304" charset="0"/>
                <a:sym typeface="+mn-ea"/>
              </a:rPr>
              <a:t>。</a:t>
            </a:r>
            <a:endParaRPr lang="en-US" altLang="zh-CN" sz="1200" b="1" dirty="0" smtClean="0">
              <a:solidFill>
                <a:schemeClr val="accent1"/>
              </a:solidFill>
            </a:endParaRPr>
          </a:p>
        </p:txBody>
      </p:sp>
      <p:sp>
        <p:nvSpPr>
          <p:cNvPr id="17" name="TextBox 62"/>
          <p:cNvSpPr txBox="1"/>
          <p:nvPr>
            <p:custDataLst>
              <p:tags r:id="rId8"/>
            </p:custDataLst>
          </p:nvPr>
        </p:nvSpPr>
        <p:spPr>
          <a:xfrm>
            <a:off x="5140960" y="1995805"/>
            <a:ext cx="1273810" cy="2050415"/>
          </a:xfrm>
          <a:prstGeom prst="rect">
            <a:avLst/>
          </a:prstGeom>
          <a:noFill/>
          <a:ln>
            <a:noFill/>
          </a:ln>
        </p:spPr>
        <p:txBody>
          <a:bodyPr wrap="square" rtlCol="0">
            <a:noAutofit/>
          </a:bodyPr>
          <a:p>
            <a:pPr>
              <a:lnSpc>
                <a:spcPct val="130000"/>
              </a:lnSpc>
            </a:pPr>
            <a:r>
              <a:rPr lang="en-US" sz="1200">
                <a:solidFill>
                  <a:srgbClr val="FF0000"/>
                </a:solidFill>
                <a:latin typeface="仿宋" panose="02010609060101010101" charset="-122"/>
                <a:ea typeface="仿宋" panose="02010609060101010101" charset="-122"/>
                <a:cs typeface="仿宋" panose="02010609060101010101" charset="-122"/>
                <a:sym typeface="+mn-ea"/>
              </a:rPr>
              <a:t>掌握</a:t>
            </a:r>
            <a:r>
              <a:rPr lang="en-US" sz="1200">
                <a:latin typeface="Times New Roman" panose="02020603050405020304" charset="0"/>
                <a:cs typeface="Times New Roman" panose="02020603050405020304" charset="0"/>
                <a:sym typeface="+mn-ea"/>
              </a:rPr>
              <a:t>DNA结构</a:t>
            </a:r>
            <a:r>
              <a:rPr lang="zh-CN" altLang="en-US" sz="1200">
                <a:latin typeface="Times New Roman" panose="02020603050405020304" charset="0"/>
                <a:cs typeface="Times New Roman" panose="02020603050405020304" charset="0"/>
                <a:sym typeface="+mn-ea"/>
              </a:rPr>
              <a:t>、</a:t>
            </a:r>
            <a:r>
              <a:rPr lang="en-US" sz="1200">
                <a:latin typeface="Times New Roman" panose="02020603050405020304" charset="0"/>
                <a:cs typeface="Times New Roman" panose="02020603050405020304" charset="0"/>
                <a:sym typeface="+mn-ea"/>
              </a:rPr>
              <a:t>DNA合成特点与调节；核酸分子生物学标志物概念与分类</a:t>
            </a:r>
            <a:r>
              <a:rPr lang="zh-CN" altLang="en-US" sz="1200">
                <a:latin typeface="Times New Roman" panose="02020603050405020304" charset="0"/>
                <a:cs typeface="Times New Roman" panose="02020603050405020304" charset="0"/>
                <a:sym typeface="+mn-ea"/>
              </a:rPr>
              <a:t>，以及</a:t>
            </a:r>
            <a:r>
              <a:rPr lang="en-US" sz="1200">
                <a:latin typeface="Times New Roman" panose="02020603050405020304" charset="0"/>
                <a:cs typeface="Times New Roman" panose="02020603050405020304" charset="0"/>
                <a:sym typeface="+mn-ea"/>
              </a:rPr>
              <a:t>分子生物学检验技术的原理、操作方法及应用</a:t>
            </a:r>
            <a:r>
              <a:rPr lang="zh-CN" altLang="en-US" sz="1200">
                <a:latin typeface="Times New Roman" panose="02020603050405020304" charset="0"/>
                <a:cs typeface="Times New Roman" panose="02020603050405020304" charset="0"/>
                <a:sym typeface="+mn-ea"/>
              </a:rPr>
              <a:t>。</a:t>
            </a:r>
            <a:endParaRPr lang="en-US" altLang="zh-CN" sz="1200" b="1" dirty="0" smtClean="0">
              <a:solidFill>
                <a:schemeClr val="accent1"/>
              </a:solidFill>
            </a:endParaRPr>
          </a:p>
        </p:txBody>
      </p:sp>
      <p:sp>
        <p:nvSpPr>
          <p:cNvPr id="18" name="TextBox 62"/>
          <p:cNvSpPr txBox="1"/>
          <p:nvPr>
            <p:custDataLst>
              <p:tags r:id="rId9"/>
            </p:custDataLst>
          </p:nvPr>
        </p:nvSpPr>
        <p:spPr>
          <a:xfrm>
            <a:off x="6432550" y="1982470"/>
            <a:ext cx="1273810" cy="2050415"/>
          </a:xfrm>
          <a:prstGeom prst="rect">
            <a:avLst/>
          </a:prstGeom>
          <a:noFill/>
          <a:ln>
            <a:noFill/>
          </a:ln>
        </p:spPr>
        <p:txBody>
          <a:bodyPr wrap="square" rtlCol="0">
            <a:noAutofit/>
          </a:bodyPr>
          <a:p>
            <a:pPr>
              <a:lnSpc>
                <a:spcPct val="130000"/>
              </a:lnSpc>
            </a:pPr>
            <a:r>
              <a:rPr lang="en-US" sz="1200">
                <a:solidFill>
                  <a:srgbClr val="FF0000"/>
                </a:solidFill>
                <a:latin typeface="仿宋" panose="02010609060101010101" charset="-122"/>
                <a:ea typeface="仿宋" panose="02010609060101010101" charset="-122"/>
                <a:cs typeface="仿宋" panose="02010609060101010101" charset="-122"/>
                <a:sym typeface="+mn-ea"/>
              </a:rPr>
              <a:t>掌握</a:t>
            </a:r>
            <a:r>
              <a:rPr lang="en-US" sz="1200">
                <a:latin typeface="Times New Roman" panose="02020603050405020304" charset="0"/>
                <a:cs typeface="Times New Roman" panose="02020603050405020304" charset="0"/>
                <a:sym typeface="+mn-ea"/>
              </a:rPr>
              <a:t>DNA结构</a:t>
            </a:r>
            <a:r>
              <a:rPr lang="zh-CN" altLang="en-US" sz="1200">
                <a:latin typeface="Times New Roman" panose="02020603050405020304" charset="0"/>
                <a:cs typeface="Times New Roman" panose="02020603050405020304" charset="0"/>
                <a:sym typeface="+mn-ea"/>
              </a:rPr>
              <a:t>、</a:t>
            </a:r>
            <a:r>
              <a:rPr lang="en-US" sz="1200">
                <a:latin typeface="Times New Roman" panose="02020603050405020304" charset="0"/>
                <a:cs typeface="Times New Roman" panose="02020603050405020304" charset="0"/>
                <a:sym typeface="+mn-ea"/>
              </a:rPr>
              <a:t>DNA合成特点与调节；核酸分子生物学标志物概念与分类</a:t>
            </a:r>
            <a:r>
              <a:rPr lang="zh-CN" altLang="en-US" sz="1200">
                <a:latin typeface="Times New Roman" panose="02020603050405020304" charset="0"/>
                <a:cs typeface="Times New Roman" panose="02020603050405020304" charset="0"/>
                <a:sym typeface="+mn-ea"/>
              </a:rPr>
              <a:t>，以及</a:t>
            </a:r>
            <a:r>
              <a:rPr lang="en-US" sz="1200">
                <a:latin typeface="Times New Roman" panose="02020603050405020304" charset="0"/>
                <a:cs typeface="Times New Roman" panose="02020603050405020304" charset="0"/>
                <a:sym typeface="+mn-ea"/>
              </a:rPr>
              <a:t>分子生物学检验技术的原理、操作方法及应用</a:t>
            </a:r>
            <a:r>
              <a:rPr lang="zh-CN" altLang="en-US" sz="1200">
                <a:latin typeface="Times New Roman" panose="02020603050405020304" charset="0"/>
                <a:cs typeface="Times New Roman" panose="02020603050405020304" charset="0"/>
                <a:sym typeface="+mn-ea"/>
              </a:rPr>
              <a:t>。</a:t>
            </a:r>
            <a:endParaRPr lang="en-US" altLang="zh-CN" sz="1200" b="1" dirty="0" smtClean="0">
              <a:solidFill>
                <a:schemeClr val="accent1"/>
              </a:solidFill>
            </a:endParaRPr>
          </a:p>
        </p:txBody>
      </p:sp>
      <p:sp>
        <p:nvSpPr>
          <p:cNvPr id="19" name="TextBox 62"/>
          <p:cNvSpPr txBox="1"/>
          <p:nvPr>
            <p:custDataLst>
              <p:tags r:id="rId10"/>
            </p:custDataLst>
          </p:nvPr>
        </p:nvSpPr>
        <p:spPr>
          <a:xfrm>
            <a:off x="7724140" y="1982470"/>
            <a:ext cx="1273810" cy="2050415"/>
          </a:xfrm>
          <a:prstGeom prst="rect">
            <a:avLst/>
          </a:prstGeom>
          <a:noFill/>
          <a:ln>
            <a:noFill/>
          </a:ln>
        </p:spPr>
        <p:txBody>
          <a:bodyPr wrap="square" rtlCol="0">
            <a:noAutofit/>
          </a:bodyPr>
          <a:p>
            <a:pPr>
              <a:lnSpc>
                <a:spcPct val="130000"/>
              </a:lnSpc>
            </a:pPr>
            <a:r>
              <a:rPr lang="en-US" sz="1200">
                <a:solidFill>
                  <a:srgbClr val="FF0000"/>
                </a:solidFill>
                <a:latin typeface="仿宋" panose="02010609060101010101" charset="-122"/>
                <a:ea typeface="仿宋" panose="02010609060101010101" charset="-122"/>
                <a:cs typeface="仿宋" panose="02010609060101010101" charset="-122"/>
                <a:sym typeface="+mn-ea"/>
              </a:rPr>
              <a:t>掌握</a:t>
            </a:r>
            <a:r>
              <a:rPr lang="en-US" sz="1200">
                <a:latin typeface="Times New Roman" panose="02020603050405020304" charset="0"/>
                <a:cs typeface="Times New Roman" panose="02020603050405020304" charset="0"/>
                <a:sym typeface="+mn-ea"/>
              </a:rPr>
              <a:t>DNA结构</a:t>
            </a:r>
            <a:r>
              <a:rPr lang="zh-CN" altLang="en-US" sz="1200">
                <a:latin typeface="Times New Roman" panose="02020603050405020304" charset="0"/>
                <a:cs typeface="Times New Roman" panose="02020603050405020304" charset="0"/>
                <a:sym typeface="+mn-ea"/>
              </a:rPr>
              <a:t>、</a:t>
            </a:r>
            <a:r>
              <a:rPr lang="en-US" sz="1200">
                <a:latin typeface="Times New Roman" panose="02020603050405020304" charset="0"/>
                <a:cs typeface="Times New Roman" panose="02020603050405020304" charset="0"/>
                <a:sym typeface="+mn-ea"/>
              </a:rPr>
              <a:t>DNA合成特点与调节；核酸分子生物学标志物概念与分类</a:t>
            </a:r>
            <a:r>
              <a:rPr lang="zh-CN" altLang="en-US" sz="1200">
                <a:latin typeface="Times New Roman" panose="02020603050405020304" charset="0"/>
                <a:cs typeface="Times New Roman" panose="02020603050405020304" charset="0"/>
                <a:sym typeface="+mn-ea"/>
              </a:rPr>
              <a:t>，以及</a:t>
            </a:r>
            <a:r>
              <a:rPr lang="en-US" sz="1200">
                <a:latin typeface="Times New Roman" panose="02020603050405020304" charset="0"/>
                <a:cs typeface="Times New Roman" panose="02020603050405020304" charset="0"/>
                <a:sym typeface="+mn-ea"/>
              </a:rPr>
              <a:t>分子生物学检验技术的原理、操作方法及应用</a:t>
            </a:r>
            <a:r>
              <a:rPr lang="zh-CN" altLang="en-US" sz="1200">
                <a:latin typeface="Times New Roman" panose="02020603050405020304" charset="0"/>
                <a:cs typeface="Times New Roman" panose="02020603050405020304" charset="0"/>
                <a:sym typeface="+mn-ea"/>
              </a:rPr>
              <a:t>。</a:t>
            </a:r>
            <a:endParaRPr lang="en-US" altLang="zh-CN" sz="1200" b="1" dirty="0" smtClean="0">
              <a:solidFill>
                <a:schemeClr val="accent1"/>
              </a:solidFill>
            </a:endParaRPr>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linds(horizontal)">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down)">
                                      <p:cBhvr>
                                        <p:cTn id="28" dur="5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down)">
                                      <p:cBhvr>
                                        <p:cTn id="33" dur="500"/>
                                        <p:tgtEl>
                                          <p:spTgt spid="18"/>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down)">
                                      <p:cBhvr>
                                        <p:cTn id="3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ldLvl="0" animBg="1"/>
      <p:bldP spid="13" grpId="0" bldLvl="0" animBg="1"/>
      <p:bldP spid="16" grpId="0" bldLvl="0" animBg="1"/>
      <p:bldP spid="17" grpId="0" bldLvl="0" animBg="1"/>
      <p:bldP spid="18" grpId="0" bldLvl="0" animBg="1"/>
      <p:bldP spid="19"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教学大纲设计</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1" name="文本框 17"/>
          <p:cNvSpPr txBox="1">
            <a:spLocks noChangeArrowheads="1"/>
          </p:cNvSpPr>
          <p:nvPr/>
        </p:nvSpPr>
        <p:spPr bwMode="auto">
          <a:xfrm>
            <a:off x="2052320" y="790575"/>
            <a:ext cx="310515" cy="570230"/>
          </a:xfrm>
          <a:prstGeom prst="rect">
            <a:avLst/>
          </a:prstGeom>
          <a:noFill/>
          <a:ln>
            <a:noFill/>
          </a:ln>
        </p:spPr>
        <p:txBody>
          <a:bodyPr wrap="non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lang="zh-CN" altLang="en-US" sz="3200" b="1" dirty="0" smtClean="0">
              <a:solidFill>
                <a:srgbClr val="FF0000"/>
              </a:solidFill>
              <a:latin typeface="+mj-ea"/>
              <a:ea typeface="+mj-ea"/>
            </a:endParaRPr>
          </a:p>
        </p:txBody>
      </p: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graphicFrame>
        <p:nvGraphicFramePr>
          <p:cNvPr id="2" name="表格 1"/>
          <p:cNvGraphicFramePr/>
          <p:nvPr>
            <p:custDataLst>
              <p:tags r:id="rId5"/>
            </p:custDataLst>
          </p:nvPr>
        </p:nvGraphicFramePr>
        <p:xfrm>
          <a:off x="1888490" y="1329690"/>
          <a:ext cx="7087235" cy="4173220"/>
        </p:xfrm>
        <a:graphic>
          <a:graphicData uri="http://schemas.openxmlformats.org/drawingml/2006/table">
            <a:tbl>
              <a:tblPr/>
              <a:tblGrid>
                <a:gridCol w="569595"/>
                <a:gridCol w="1322705"/>
                <a:gridCol w="1313180"/>
                <a:gridCol w="1316990"/>
                <a:gridCol w="1323975"/>
                <a:gridCol w="1240790"/>
              </a:tblGrid>
              <a:tr h="279400">
                <a:tc rowSpan="2">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课程</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目标</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5">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考核标准</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27940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优 秀</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（100-85）</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良 好</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（84-75）</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中 等</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（74-65）</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合 格</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（64-60）</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400" b="0">
                          <a:latin typeface="仿宋_GB2312" panose="02010609030101010101" charset="-122"/>
                          <a:ea typeface="仿宋_GB2312" panose="02010609030101010101" charset="-122"/>
                          <a:cs typeface="仿宋_GB2312" panose="02010609030101010101" charset="-122"/>
                        </a:rPr>
                        <a:t>不合格</a:t>
                      </a:r>
                      <a:endParaRPr lang="en-US" sz="1400" b="0">
                        <a:latin typeface="仿宋_GB2312" panose="02010609030101010101" charset="-122"/>
                        <a:ea typeface="仿宋_GB2312" panose="02010609030101010101" charset="-122"/>
                        <a:cs typeface="仿宋_GB2312" panose="02010609030101010101" charset="-122"/>
                      </a:endParaRPr>
                    </a:p>
                    <a:p>
                      <a:pPr indent="0" algn="ctr">
                        <a:buNone/>
                      </a:pPr>
                      <a:r>
                        <a:rPr lang="en-US" sz="1400" b="0">
                          <a:latin typeface="仿宋_GB2312" panose="02010609030101010101" charset="-122"/>
                          <a:ea typeface="仿宋_GB2312" panose="02010609030101010101" charset="-122"/>
                          <a:cs typeface="仿宋_GB2312" panose="02010609030101010101" charset="-122"/>
                        </a:rPr>
                        <a:t>（59-0）</a:t>
                      </a:r>
                      <a:endParaRPr lang="en-US" altLang="en-US" sz="1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9400">
                <a:tc>
                  <a:txBody>
                    <a:bodyPr/>
                    <a:p>
                      <a:pPr indent="0" algn="ctr">
                        <a:buNone/>
                      </a:pPr>
                      <a:r>
                        <a:rPr lang="en-US" sz="1400" b="0">
                          <a:latin typeface="仿宋" panose="02010609060101010101" charset="-122"/>
                          <a:ea typeface="仿宋" panose="02010609060101010101" charset="-122"/>
                          <a:cs typeface="仿宋" panose="02010609060101010101" charset="-122"/>
                        </a:rPr>
                        <a:t>（1）</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solidFill>
                            <a:schemeClr val="tx1"/>
                          </a:solidFill>
                          <a:latin typeface="仿宋" panose="02010609060101010101" charset="-122"/>
                          <a:ea typeface="仿宋" panose="02010609060101010101" charset="-122"/>
                          <a:cs typeface="仿宋" panose="02010609060101010101" charset="-122"/>
                        </a:rPr>
                        <a:t> </a:t>
                      </a:r>
                      <a:r>
                        <a:rPr lang="zh-CN" altLang="en-US" sz="1400" b="0">
                          <a:solidFill>
                            <a:srgbClr val="FF0000"/>
                          </a:solidFill>
                          <a:latin typeface="仿宋" panose="02010609060101010101" charset="-122"/>
                          <a:ea typeface="仿宋" panose="02010609060101010101" charset="-122"/>
                          <a:cs typeface="仿宋" panose="02010609060101010101" charset="-122"/>
                        </a:rPr>
                        <a:t>熟练</a:t>
                      </a:r>
                      <a:r>
                        <a:rPr lang="en-US" sz="1400">
                          <a:solidFill>
                            <a:srgbClr val="FF0000"/>
                          </a:solidFill>
                          <a:latin typeface="仿宋" panose="02010609060101010101" charset="-122"/>
                          <a:ea typeface="仿宋" panose="02010609060101010101" charset="-122"/>
                          <a:cs typeface="仿宋" panose="02010609060101010101" charset="-122"/>
                          <a:sym typeface="+mn-ea"/>
                        </a:rPr>
                        <a:t>掌握</a:t>
                      </a:r>
                      <a:r>
                        <a:rPr lang="en-US" sz="1400">
                          <a:solidFill>
                            <a:schemeClr val="tx1"/>
                          </a:solidFill>
                          <a:latin typeface="Times New Roman" panose="02020603050405020304" charset="0"/>
                          <a:cs typeface="Times New Roman" panose="02020603050405020304" charset="0"/>
                          <a:sym typeface="+mn-ea"/>
                        </a:rPr>
                        <a:t>DNA结构</a:t>
                      </a:r>
                      <a:r>
                        <a:rPr lang="zh-CN" altLang="en-US" sz="1400">
                          <a:solidFill>
                            <a:schemeClr val="tx1"/>
                          </a:solidFill>
                          <a:latin typeface="Times New Roman" panose="02020603050405020304" charset="0"/>
                          <a:cs typeface="Times New Roman" panose="02020603050405020304" charset="0"/>
                          <a:sym typeface="+mn-ea"/>
                        </a:rPr>
                        <a:t>、</a:t>
                      </a:r>
                      <a:r>
                        <a:rPr lang="en-US" sz="1400">
                          <a:solidFill>
                            <a:schemeClr val="tx1"/>
                          </a:solidFill>
                          <a:latin typeface="Times New Roman" panose="02020603050405020304" charset="0"/>
                          <a:cs typeface="Times New Roman" panose="02020603050405020304" charset="0"/>
                          <a:sym typeface="+mn-ea"/>
                        </a:rPr>
                        <a:t>DNA合成特点与调节；核酸分子生物学标志物概念与分类</a:t>
                      </a:r>
                      <a:r>
                        <a:rPr lang="zh-CN" altLang="en-US" sz="1400">
                          <a:solidFill>
                            <a:schemeClr val="tx1"/>
                          </a:solidFill>
                          <a:latin typeface="Times New Roman" panose="02020603050405020304" charset="0"/>
                          <a:cs typeface="Times New Roman" panose="02020603050405020304" charset="0"/>
                          <a:sym typeface="+mn-ea"/>
                        </a:rPr>
                        <a:t>，以及</a:t>
                      </a:r>
                      <a:r>
                        <a:rPr lang="en-US" sz="1400">
                          <a:solidFill>
                            <a:schemeClr val="tx1"/>
                          </a:solidFill>
                          <a:latin typeface="Times New Roman" panose="02020603050405020304" charset="0"/>
                          <a:cs typeface="Times New Roman" panose="02020603050405020304" charset="0"/>
                          <a:sym typeface="+mn-ea"/>
                        </a:rPr>
                        <a:t>分子生物学检验技术的原理、操作方法及应用</a:t>
                      </a:r>
                      <a:r>
                        <a:rPr lang="zh-CN" altLang="en-US" sz="1400">
                          <a:solidFill>
                            <a:schemeClr val="tx1"/>
                          </a:solidFill>
                          <a:latin typeface="Times New Roman" panose="02020603050405020304" charset="0"/>
                          <a:cs typeface="Times New Roman" panose="02020603050405020304" charset="0"/>
                          <a:sym typeface="+mn-ea"/>
                        </a:rPr>
                        <a:t>。</a:t>
                      </a:r>
                      <a:endParaRPr lang="zh-CN" altLang="en-US" sz="1400" b="0">
                        <a:solidFill>
                          <a:schemeClr val="tx1"/>
                        </a:solidFill>
                        <a:latin typeface="Times New Roman" panose="02020603050405020304" charset="0"/>
                        <a:ea typeface="仿宋" panose="02010609060101010101" charset="-122"/>
                        <a:cs typeface="Times New Roman" panose="02020603050405020304" charset="0"/>
                        <a:sym typeface="+mn-ea"/>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solidFill>
                            <a:srgbClr val="FF0000"/>
                          </a:solidFill>
                          <a:latin typeface="仿宋" panose="02010609060101010101" charset="-122"/>
                          <a:ea typeface="仿宋" panose="02010609060101010101" charset="-122"/>
                          <a:cs typeface="仿宋" panose="02010609060101010101" charset="-122"/>
                        </a:rPr>
                        <a:t> </a:t>
                      </a:r>
                      <a:r>
                        <a:rPr lang="zh-CN" altLang="en-US" sz="1400" b="0">
                          <a:solidFill>
                            <a:srgbClr val="FF0000"/>
                          </a:solidFill>
                          <a:latin typeface="仿宋" panose="02010609060101010101" charset="-122"/>
                          <a:ea typeface="仿宋" panose="02010609060101010101" charset="-122"/>
                          <a:cs typeface="仿宋" panose="02010609060101010101" charset="-122"/>
                        </a:rPr>
                        <a:t>比较熟练</a:t>
                      </a:r>
                      <a:r>
                        <a:rPr lang="en-US" sz="1400">
                          <a:solidFill>
                            <a:schemeClr val="tx1"/>
                          </a:solidFill>
                          <a:latin typeface="仿宋" panose="02010609060101010101" charset="-122"/>
                          <a:ea typeface="仿宋" panose="02010609060101010101" charset="-122"/>
                          <a:cs typeface="仿宋" panose="02010609060101010101" charset="-122"/>
                          <a:sym typeface="+mn-ea"/>
                        </a:rPr>
                        <a:t>掌握</a:t>
                      </a:r>
                      <a:r>
                        <a:rPr lang="en-US" sz="1400">
                          <a:solidFill>
                            <a:schemeClr val="tx1"/>
                          </a:solidFill>
                          <a:latin typeface="Times New Roman" panose="02020603050405020304" charset="0"/>
                          <a:cs typeface="Times New Roman" panose="02020603050405020304" charset="0"/>
                          <a:sym typeface="+mn-ea"/>
                        </a:rPr>
                        <a:t>DNA结构</a:t>
                      </a:r>
                      <a:r>
                        <a:rPr lang="zh-CN" altLang="en-US" sz="1400">
                          <a:solidFill>
                            <a:schemeClr val="tx1"/>
                          </a:solidFill>
                          <a:latin typeface="Times New Roman" panose="02020603050405020304" charset="0"/>
                          <a:cs typeface="Times New Roman" panose="02020603050405020304" charset="0"/>
                          <a:sym typeface="+mn-ea"/>
                        </a:rPr>
                        <a:t>、</a:t>
                      </a:r>
                      <a:r>
                        <a:rPr lang="en-US" sz="1400">
                          <a:solidFill>
                            <a:schemeClr val="tx1"/>
                          </a:solidFill>
                          <a:latin typeface="Times New Roman" panose="02020603050405020304" charset="0"/>
                          <a:cs typeface="Times New Roman" panose="02020603050405020304" charset="0"/>
                          <a:sym typeface="+mn-ea"/>
                        </a:rPr>
                        <a:t>DNA合成特点与调节；核酸分子生物学标志物概念与分类</a:t>
                      </a:r>
                      <a:r>
                        <a:rPr lang="zh-CN" altLang="en-US" sz="1400">
                          <a:solidFill>
                            <a:schemeClr val="tx1"/>
                          </a:solidFill>
                          <a:latin typeface="Times New Roman" panose="02020603050405020304" charset="0"/>
                          <a:cs typeface="Times New Roman" panose="02020603050405020304" charset="0"/>
                          <a:sym typeface="+mn-ea"/>
                        </a:rPr>
                        <a:t>，以及</a:t>
                      </a:r>
                      <a:r>
                        <a:rPr lang="en-US" sz="1400">
                          <a:solidFill>
                            <a:schemeClr val="tx1"/>
                          </a:solidFill>
                          <a:latin typeface="Times New Roman" panose="02020603050405020304" charset="0"/>
                          <a:cs typeface="Times New Roman" panose="02020603050405020304" charset="0"/>
                          <a:sym typeface="+mn-ea"/>
                        </a:rPr>
                        <a:t>分子生物学检验技术的原理、操作方法及应用</a:t>
                      </a:r>
                      <a:r>
                        <a:rPr lang="zh-CN" altLang="en-US" sz="1400">
                          <a:solidFill>
                            <a:schemeClr val="tx1"/>
                          </a:solidFill>
                          <a:latin typeface="Times New Roman" panose="02020603050405020304" charset="0"/>
                          <a:cs typeface="Times New Roman" panose="02020603050405020304" charset="0"/>
                          <a:sym typeface="+mn-ea"/>
                        </a:rPr>
                        <a:t>。</a:t>
                      </a:r>
                      <a:endParaRPr lang="zh-CN" altLang="en-US" sz="1400" b="0">
                        <a:solidFill>
                          <a:schemeClr val="tx1"/>
                        </a:solidFill>
                        <a:latin typeface="Times New Roman" panose="02020603050405020304" charset="0"/>
                        <a:ea typeface="仿宋" panose="02010609060101010101" charset="-122"/>
                        <a:cs typeface="Times New Roman" panose="02020603050405020304" charset="0"/>
                        <a:sym typeface="+mn-ea"/>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solidFill>
                            <a:schemeClr val="tx1"/>
                          </a:solidFill>
                          <a:latin typeface="仿宋" panose="02010609060101010101" charset="-122"/>
                          <a:ea typeface="仿宋" panose="02010609060101010101" charset="-122"/>
                          <a:cs typeface="仿宋" panose="02010609060101010101" charset="-122"/>
                        </a:rPr>
                        <a:t> </a:t>
                      </a:r>
                      <a:r>
                        <a:rPr lang="en-US" sz="1400">
                          <a:solidFill>
                            <a:srgbClr val="FF0000"/>
                          </a:solidFill>
                          <a:latin typeface="仿宋" panose="02010609060101010101" charset="-122"/>
                          <a:ea typeface="仿宋" panose="02010609060101010101" charset="-122"/>
                          <a:cs typeface="仿宋" panose="02010609060101010101" charset="-122"/>
                          <a:sym typeface="+mn-ea"/>
                        </a:rPr>
                        <a:t>掌握</a:t>
                      </a:r>
                      <a:r>
                        <a:rPr lang="en-US" sz="1400">
                          <a:solidFill>
                            <a:schemeClr val="tx1"/>
                          </a:solidFill>
                          <a:latin typeface="Times New Roman" panose="02020603050405020304" charset="0"/>
                          <a:cs typeface="Times New Roman" panose="02020603050405020304" charset="0"/>
                          <a:sym typeface="+mn-ea"/>
                        </a:rPr>
                        <a:t>DNA结构</a:t>
                      </a:r>
                      <a:r>
                        <a:rPr lang="zh-CN" altLang="en-US" sz="1400">
                          <a:solidFill>
                            <a:schemeClr val="tx1"/>
                          </a:solidFill>
                          <a:latin typeface="Times New Roman" panose="02020603050405020304" charset="0"/>
                          <a:cs typeface="Times New Roman" panose="02020603050405020304" charset="0"/>
                          <a:sym typeface="+mn-ea"/>
                        </a:rPr>
                        <a:t>、</a:t>
                      </a:r>
                      <a:r>
                        <a:rPr lang="en-US" sz="1400">
                          <a:solidFill>
                            <a:schemeClr val="tx1"/>
                          </a:solidFill>
                          <a:latin typeface="Times New Roman" panose="02020603050405020304" charset="0"/>
                          <a:cs typeface="Times New Roman" panose="02020603050405020304" charset="0"/>
                          <a:sym typeface="+mn-ea"/>
                        </a:rPr>
                        <a:t>DNA合成特点与调节；核酸分子生物学标志物概念与分类</a:t>
                      </a:r>
                      <a:r>
                        <a:rPr lang="zh-CN" altLang="en-US" sz="1400">
                          <a:solidFill>
                            <a:schemeClr val="tx1"/>
                          </a:solidFill>
                          <a:latin typeface="Times New Roman" panose="02020603050405020304" charset="0"/>
                          <a:cs typeface="Times New Roman" panose="02020603050405020304" charset="0"/>
                          <a:sym typeface="+mn-ea"/>
                        </a:rPr>
                        <a:t>，以及</a:t>
                      </a:r>
                      <a:r>
                        <a:rPr lang="en-US" sz="1400">
                          <a:solidFill>
                            <a:schemeClr val="tx1"/>
                          </a:solidFill>
                          <a:latin typeface="Times New Roman" panose="02020603050405020304" charset="0"/>
                          <a:cs typeface="Times New Roman" panose="02020603050405020304" charset="0"/>
                          <a:sym typeface="+mn-ea"/>
                        </a:rPr>
                        <a:t>分子生物学检验技术的原理、操作方法及应用</a:t>
                      </a:r>
                      <a:r>
                        <a:rPr lang="zh-CN" altLang="en-US" sz="1400">
                          <a:solidFill>
                            <a:schemeClr val="tx1"/>
                          </a:solidFill>
                          <a:latin typeface="Times New Roman" panose="02020603050405020304" charset="0"/>
                          <a:cs typeface="Times New Roman" panose="02020603050405020304" charset="0"/>
                          <a:sym typeface="+mn-ea"/>
                        </a:rPr>
                        <a:t>。</a:t>
                      </a:r>
                      <a:endParaRPr lang="zh-CN" altLang="en-US" sz="1400" b="0">
                        <a:solidFill>
                          <a:schemeClr val="tx1"/>
                        </a:solidFill>
                        <a:latin typeface="Times New Roman" panose="02020603050405020304" charset="0"/>
                        <a:ea typeface="仿宋" panose="02010609060101010101" charset="-122"/>
                        <a:cs typeface="Times New Roman" panose="02020603050405020304" charset="0"/>
                        <a:sym typeface="+mn-ea"/>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solidFill>
                            <a:schemeClr val="tx1"/>
                          </a:solidFill>
                          <a:latin typeface="仿宋" panose="02010609060101010101" charset="-122"/>
                          <a:ea typeface="仿宋" panose="02010609060101010101" charset="-122"/>
                          <a:cs typeface="仿宋" panose="02010609060101010101" charset="-122"/>
                        </a:rPr>
                        <a:t> </a:t>
                      </a:r>
                      <a:r>
                        <a:rPr lang="zh-CN" altLang="en-US" sz="1400" b="0">
                          <a:solidFill>
                            <a:srgbClr val="FF0000"/>
                          </a:solidFill>
                          <a:latin typeface="仿宋" panose="02010609060101010101" charset="-122"/>
                          <a:ea typeface="仿宋" panose="02010609060101010101" charset="-122"/>
                          <a:cs typeface="仿宋" panose="02010609060101010101" charset="-122"/>
                        </a:rPr>
                        <a:t>基本</a:t>
                      </a:r>
                      <a:r>
                        <a:rPr lang="en-US" sz="1400">
                          <a:solidFill>
                            <a:srgbClr val="FF0000"/>
                          </a:solidFill>
                          <a:latin typeface="仿宋" panose="02010609060101010101" charset="-122"/>
                          <a:ea typeface="仿宋" panose="02010609060101010101" charset="-122"/>
                          <a:cs typeface="仿宋" panose="02010609060101010101" charset="-122"/>
                          <a:sym typeface="+mn-ea"/>
                        </a:rPr>
                        <a:t>掌握</a:t>
                      </a:r>
                      <a:r>
                        <a:rPr lang="en-US" sz="1400">
                          <a:solidFill>
                            <a:schemeClr val="tx1"/>
                          </a:solidFill>
                          <a:latin typeface="Times New Roman" panose="02020603050405020304" charset="0"/>
                          <a:cs typeface="Times New Roman" panose="02020603050405020304" charset="0"/>
                          <a:sym typeface="+mn-ea"/>
                        </a:rPr>
                        <a:t>DNA结构</a:t>
                      </a:r>
                      <a:r>
                        <a:rPr lang="zh-CN" altLang="en-US" sz="1400">
                          <a:solidFill>
                            <a:schemeClr val="tx1"/>
                          </a:solidFill>
                          <a:latin typeface="Times New Roman" panose="02020603050405020304" charset="0"/>
                          <a:cs typeface="Times New Roman" panose="02020603050405020304" charset="0"/>
                          <a:sym typeface="+mn-ea"/>
                        </a:rPr>
                        <a:t>、</a:t>
                      </a:r>
                      <a:r>
                        <a:rPr lang="en-US" sz="1400">
                          <a:solidFill>
                            <a:schemeClr val="tx1"/>
                          </a:solidFill>
                          <a:latin typeface="Times New Roman" panose="02020603050405020304" charset="0"/>
                          <a:cs typeface="Times New Roman" panose="02020603050405020304" charset="0"/>
                          <a:sym typeface="+mn-ea"/>
                        </a:rPr>
                        <a:t>DNA合成特点与调节；核酸分子生物学标志物概念与分类</a:t>
                      </a:r>
                      <a:r>
                        <a:rPr lang="zh-CN" altLang="en-US" sz="1400">
                          <a:solidFill>
                            <a:schemeClr val="tx1"/>
                          </a:solidFill>
                          <a:latin typeface="Times New Roman" panose="02020603050405020304" charset="0"/>
                          <a:cs typeface="Times New Roman" panose="02020603050405020304" charset="0"/>
                          <a:sym typeface="+mn-ea"/>
                        </a:rPr>
                        <a:t>，以及</a:t>
                      </a:r>
                      <a:r>
                        <a:rPr lang="en-US" sz="1400">
                          <a:solidFill>
                            <a:schemeClr val="tx1"/>
                          </a:solidFill>
                          <a:latin typeface="Times New Roman" panose="02020603050405020304" charset="0"/>
                          <a:cs typeface="Times New Roman" panose="02020603050405020304" charset="0"/>
                          <a:sym typeface="+mn-ea"/>
                        </a:rPr>
                        <a:t>分子生物学检验技术的原理、操作方法及应用</a:t>
                      </a:r>
                      <a:r>
                        <a:rPr lang="zh-CN" altLang="en-US" sz="1400">
                          <a:solidFill>
                            <a:schemeClr val="tx1"/>
                          </a:solidFill>
                          <a:latin typeface="Times New Roman" panose="02020603050405020304" charset="0"/>
                          <a:cs typeface="Times New Roman" panose="02020603050405020304" charset="0"/>
                          <a:sym typeface="+mn-ea"/>
                        </a:rPr>
                        <a:t>。</a:t>
                      </a:r>
                      <a:endParaRPr lang="zh-CN" altLang="en-US" sz="1400" b="0">
                        <a:solidFill>
                          <a:schemeClr val="tx1"/>
                        </a:solidFill>
                        <a:latin typeface="Times New Roman" panose="02020603050405020304" charset="0"/>
                        <a:ea typeface="仿宋" panose="02010609060101010101" charset="-122"/>
                        <a:cs typeface="Times New Roman" panose="02020603050405020304" charset="0"/>
                        <a:sym typeface="+mn-ea"/>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solidFill>
                            <a:schemeClr val="tx1"/>
                          </a:solidFill>
                          <a:latin typeface="仿宋" panose="02010609060101010101" charset="-122"/>
                          <a:ea typeface="仿宋" panose="02010609060101010101" charset="-122"/>
                          <a:cs typeface="仿宋" panose="02010609060101010101" charset="-122"/>
                        </a:rPr>
                        <a:t> </a:t>
                      </a:r>
                      <a:r>
                        <a:rPr lang="zh-CN" altLang="en-US" sz="1400" b="0">
                          <a:solidFill>
                            <a:srgbClr val="FF0000"/>
                          </a:solidFill>
                          <a:latin typeface="仿宋" panose="02010609060101010101" charset="-122"/>
                          <a:ea typeface="仿宋" panose="02010609060101010101" charset="-122"/>
                          <a:cs typeface="仿宋" panose="02010609060101010101" charset="-122"/>
                        </a:rPr>
                        <a:t>部分</a:t>
                      </a:r>
                      <a:r>
                        <a:rPr lang="en-US" sz="1400">
                          <a:solidFill>
                            <a:srgbClr val="FF0000"/>
                          </a:solidFill>
                          <a:latin typeface="仿宋" panose="02010609060101010101" charset="-122"/>
                          <a:ea typeface="仿宋" panose="02010609060101010101" charset="-122"/>
                          <a:cs typeface="仿宋" panose="02010609060101010101" charset="-122"/>
                          <a:sym typeface="+mn-ea"/>
                        </a:rPr>
                        <a:t>掌握</a:t>
                      </a:r>
                      <a:r>
                        <a:rPr lang="en-US" sz="1400">
                          <a:solidFill>
                            <a:schemeClr val="tx1"/>
                          </a:solidFill>
                          <a:latin typeface="Times New Roman" panose="02020603050405020304" charset="0"/>
                          <a:cs typeface="Times New Roman" panose="02020603050405020304" charset="0"/>
                          <a:sym typeface="+mn-ea"/>
                        </a:rPr>
                        <a:t>DNA结构</a:t>
                      </a:r>
                      <a:r>
                        <a:rPr lang="zh-CN" altLang="en-US" sz="1400">
                          <a:solidFill>
                            <a:schemeClr val="tx1"/>
                          </a:solidFill>
                          <a:latin typeface="Times New Roman" panose="02020603050405020304" charset="0"/>
                          <a:cs typeface="Times New Roman" panose="02020603050405020304" charset="0"/>
                          <a:sym typeface="+mn-ea"/>
                        </a:rPr>
                        <a:t>、</a:t>
                      </a:r>
                      <a:r>
                        <a:rPr lang="en-US" sz="1400">
                          <a:solidFill>
                            <a:schemeClr val="tx1"/>
                          </a:solidFill>
                          <a:latin typeface="Times New Roman" panose="02020603050405020304" charset="0"/>
                          <a:cs typeface="Times New Roman" panose="02020603050405020304" charset="0"/>
                          <a:sym typeface="+mn-ea"/>
                        </a:rPr>
                        <a:t>DNA合成特点与调节；核酸分子生物学标志物概念与分类</a:t>
                      </a:r>
                      <a:r>
                        <a:rPr lang="zh-CN" altLang="en-US" sz="1400">
                          <a:solidFill>
                            <a:schemeClr val="tx1"/>
                          </a:solidFill>
                          <a:latin typeface="Times New Roman" panose="02020603050405020304" charset="0"/>
                          <a:cs typeface="Times New Roman" panose="02020603050405020304" charset="0"/>
                          <a:sym typeface="+mn-ea"/>
                        </a:rPr>
                        <a:t>，以及</a:t>
                      </a:r>
                      <a:r>
                        <a:rPr lang="en-US" sz="1400">
                          <a:solidFill>
                            <a:schemeClr val="tx1"/>
                          </a:solidFill>
                          <a:latin typeface="Times New Roman" panose="02020603050405020304" charset="0"/>
                          <a:cs typeface="Times New Roman" panose="02020603050405020304" charset="0"/>
                          <a:sym typeface="+mn-ea"/>
                        </a:rPr>
                        <a:t>分子生物学检验技术的原理、操作方法及应用</a:t>
                      </a:r>
                      <a:r>
                        <a:rPr lang="zh-CN" altLang="en-US" sz="1400">
                          <a:solidFill>
                            <a:schemeClr val="tx1"/>
                          </a:solidFill>
                          <a:latin typeface="Times New Roman" panose="02020603050405020304" charset="0"/>
                          <a:cs typeface="Times New Roman" panose="02020603050405020304" charset="0"/>
                          <a:sym typeface="+mn-ea"/>
                        </a:rPr>
                        <a:t>。</a:t>
                      </a:r>
                      <a:endParaRPr lang="zh-CN" altLang="en-US" sz="1400" b="0">
                        <a:solidFill>
                          <a:schemeClr val="tx1"/>
                        </a:solidFill>
                        <a:latin typeface="Times New Roman" panose="02020603050405020304" charset="0"/>
                        <a:ea typeface="仿宋" panose="02010609060101010101" charset="-122"/>
                        <a:cs typeface="Times New Roman" panose="02020603050405020304" charset="0"/>
                        <a:sym typeface="+mn-ea"/>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6700">
                <a:tc>
                  <a:txBody>
                    <a:bodyPr/>
                    <a:p>
                      <a:pPr indent="0" algn="ctr">
                        <a:buNone/>
                      </a:pPr>
                      <a:r>
                        <a:rPr lang="en-US" sz="1400" b="0">
                          <a:latin typeface="仿宋" panose="02010609060101010101" charset="-122"/>
                          <a:ea typeface="仿宋" panose="02010609060101010101" charset="-122"/>
                          <a:cs typeface="仿宋" panose="02010609060101010101" charset="-122"/>
                        </a:rPr>
                        <a:t>（2）</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6700">
                <a:tc>
                  <a:txBody>
                    <a:bodyPr/>
                    <a:p>
                      <a:pPr indent="0" algn="ctr">
                        <a:buNone/>
                      </a:pPr>
                      <a:r>
                        <a:rPr lang="en-US" sz="1400" b="0">
                          <a:latin typeface="仿宋" panose="02010609060101010101" charset="-122"/>
                          <a:ea typeface="仿宋" panose="02010609060101010101" charset="-122"/>
                          <a:cs typeface="仿宋" panose="02010609060101010101" charset="-122"/>
                        </a:rPr>
                        <a:t>（3）</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6700">
                <a:tc>
                  <a:txBody>
                    <a:bodyPr/>
                    <a:p>
                      <a:pPr indent="0" algn="ctr">
                        <a:buNone/>
                      </a:pPr>
                      <a:r>
                        <a:rPr lang="en-US" sz="1400" b="0">
                          <a:latin typeface="仿宋" panose="02010609060101010101" charset="-122"/>
                          <a:ea typeface="仿宋" panose="02010609060101010101" charset="-122"/>
                          <a:cs typeface="仿宋" panose="02010609060101010101" charset="-122"/>
                        </a:rPr>
                        <a:t>（4）</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400" b="0">
                          <a:latin typeface="仿宋" panose="02010609060101010101" charset="-122"/>
                          <a:ea typeface="仿宋" panose="02010609060101010101" charset="-122"/>
                          <a:cs typeface="仿宋" panose="02010609060101010101" charset="-122"/>
                        </a:rPr>
                        <a:t> </a:t>
                      </a:r>
                      <a:endParaRPr lang="en-US" altLang="en-US" sz="1400" b="0">
                        <a:latin typeface="仿宋" panose="02010609060101010101" charset="-122"/>
                        <a:ea typeface="仿宋" panose="02010609060101010101" charset="-122"/>
                        <a:cs typeface="仿宋" panose="0201060906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100" name="文本框 99"/>
          <p:cNvSpPr txBox="1"/>
          <p:nvPr>
            <p:custDataLst>
              <p:tags r:id="rId6"/>
            </p:custDataLst>
          </p:nvPr>
        </p:nvSpPr>
        <p:spPr>
          <a:xfrm>
            <a:off x="2032000" y="709613"/>
            <a:ext cx="5080000" cy="691515"/>
          </a:xfrm>
          <a:prstGeom prst="rect">
            <a:avLst/>
          </a:prstGeom>
          <a:noFill/>
          <a:ln w="9525">
            <a:noFill/>
          </a:ln>
        </p:spPr>
        <p:txBody>
          <a:bodyPr>
            <a:spAutoFit/>
          </a:bodyPr>
          <a:p>
            <a:pPr indent="356870"/>
            <a:r>
              <a:rPr lang="zh-CN" sz="2100" b="1">
                <a:ea typeface="宋体" panose="02010600030101010101" pitchFamily="2" charset="-122"/>
              </a:rPr>
              <a:t>七、考核标准</a:t>
            </a:r>
            <a:r>
              <a:rPr lang="zh-CN" b="1">
                <a:ea typeface="宋体" panose="02010600030101010101" pitchFamily="2" charset="-122"/>
              </a:rPr>
              <a:t>1.课程考核标准</a:t>
            </a:r>
            <a:endParaRPr lang="zh-CN" altLang="en-US" b="1">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bwMode="auto">
          <a:xfrm>
            <a:off x="0" y="0"/>
            <a:ext cx="1763688" cy="5143500"/>
          </a:xfrm>
          <a:prstGeom prst="rect">
            <a:avLst/>
          </a:prstGeom>
          <a:solidFill>
            <a:schemeClr val="bg1"/>
          </a:solidFill>
          <a:ln w="22225">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nchor="ctr">
            <a:spAutoFit/>
          </a:bodyPr>
          <a:lstStyle/>
          <a:p>
            <a:pPr algn="ctr">
              <a:spcBef>
                <a:spcPct val="0"/>
              </a:spcBef>
              <a:buClrTx/>
              <a:buNone/>
            </a:pPr>
            <a:endParaRPr lang="zh-CN" altLang="en-US" sz="1800" u="none" dirty="0" smtClean="0">
              <a:latin typeface="Arial" panose="020B0604020202020204" pitchFamily="34" charset="0"/>
              <a:ea typeface="黑体" panose="02010609060101010101" pitchFamily="49" charset="-122"/>
            </a:endParaRPr>
          </a:p>
        </p:txBody>
      </p:sp>
      <p:pic>
        <p:nvPicPr>
          <p:cNvPr id="3" name="图片 2"/>
          <p:cNvPicPr>
            <a:picLocks noChangeAspect="1"/>
          </p:cNvPicPr>
          <p:nvPr/>
        </p:nvPicPr>
        <p:blipFill>
          <a:blip r:embed="rId1" cstate="print"/>
          <a:stretch>
            <a:fillRect/>
          </a:stretch>
        </p:blipFill>
        <p:spPr>
          <a:xfrm>
            <a:off x="-43815" y="3797300"/>
            <a:ext cx="1550670" cy="1343660"/>
          </a:xfrm>
          <a:prstGeom prst="rect">
            <a:avLst/>
          </a:prstGeom>
          <a:effectLst>
            <a:softEdge rad="317500"/>
          </a:effectLst>
        </p:spPr>
      </p:pic>
      <p:sp>
        <p:nvSpPr>
          <p:cNvPr id="8" name="任意多边形 31"/>
          <p:cNvSpPr/>
          <p:nvPr/>
        </p:nvSpPr>
        <p:spPr>
          <a:xfrm>
            <a:off x="755576" y="222647"/>
            <a:ext cx="8388425"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文本框 17"/>
          <p:cNvSpPr txBox="1">
            <a:spLocks noChangeArrowheads="1"/>
          </p:cNvSpPr>
          <p:nvPr/>
        </p:nvSpPr>
        <p:spPr bwMode="auto">
          <a:xfrm>
            <a:off x="899592" y="195487"/>
            <a:ext cx="824440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800" b="1" dirty="0" smtClean="0">
                <a:solidFill>
                  <a:srgbClr val="FF0000"/>
                </a:solidFill>
              </a:rPr>
              <a:t>结   束   语</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3" name="文本框 17"/>
          <p:cNvSpPr txBox="1">
            <a:spLocks noChangeArrowheads="1"/>
          </p:cNvSpPr>
          <p:nvPr/>
        </p:nvSpPr>
        <p:spPr bwMode="auto">
          <a:xfrm>
            <a:off x="182245" y="771525"/>
            <a:ext cx="5307965" cy="583565"/>
          </a:xfrm>
          <a:prstGeom prst="rect">
            <a:avLst/>
          </a:prstGeom>
          <a:noFill/>
          <a:ln w="9525">
            <a:noFill/>
            <a:miter lim="800000"/>
          </a:ln>
        </p:spPr>
        <p:txBody>
          <a:bodyPr wrap="square">
            <a:spAutoFit/>
          </a:bodyPr>
          <a:lstStyle/>
          <a:p>
            <a:r>
              <a:rPr lang="zh-CN" altLang="en-US" sz="3200" b="1" dirty="0" smtClean="0">
                <a:solidFill>
                  <a:srgbClr val="FF0000"/>
                </a:solidFill>
                <a:latin typeface="+mj-ea"/>
                <a:ea typeface="+mj-ea"/>
              </a:rPr>
              <a:t>成果导向 顶层设计培养方案</a:t>
            </a:r>
            <a:endParaRPr lang="en-US" altLang="zh-CN" sz="3200" b="1" dirty="0">
              <a:solidFill>
                <a:srgbClr val="FF0000"/>
              </a:solidFill>
              <a:latin typeface="+mj-ea"/>
              <a:ea typeface="+mj-ea"/>
            </a:endParaRPr>
          </a:p>
        </p:txBody>
      </p:sp>
      <p:sp>
        <p:nvSpPr>
          <p:cNvPr id="15" name="文本框 17"/>
          <p:cNvSpPr txBox="1">
            <a:spLocks noChangeArrowheads="1"/>
          </p:cNvSpPr>
          <p:nvPr/>
        </p:nvSpPr>
        <p:spPr bwMode="auto">
          <a:xfrm>
            <a:off x="4712474" y="1132602"/>
            <a:ext cx="4381328" cy="1107996"/>
          </a:xfrm>
          <a:prstGeom prst="rect">
            <a:avLst/>
          </a:prstGeom>
          <a:noFill/>
          <a:ln w="9525">
            <a:noFill/>
            <a:miter lim="800000"/>
          </a:ln>
        </p:spPr>
        <p:txBody>
          <a:bodyPr wrap="none">
            <a:spAutoFit/>
          </a:bodyPr>
          <a:lstStyle/>
          <a:p>
            <a:r>
              <a:rPr lang="zh-CN" altLang="en-US" sz="3200" b="1" dirty="0" smtClean="0">
                <a:latin typeface="+mj-ea"/>
                <a:ea typeface="+mj-ea"/>
              </a:rPr>
              <a:t>消灭“</a:t>
            </a:r>
            <a:r>
              <a:rPr lang="zh-CN" altLang="en-US" sz="6600" b="1" dirty="0" smtClean="0">
                <a:latin typeface="+mj-ea"/>
                <a:ea typeface="+mj-ea"/>
              </a:rPr>
              <a:t>僵尸课</a:t>
            </a:r>
            <a:r>
              <a:rPr lang="zh-CN" altLang="en-US" sz="3200" b="1" dirty="0" smtClean="0">
                <a:latin typeface="+mj-ea"/>
                <a:ea typeface="+mj-ea"/>
              </a:rPr>
              <a:t>”</a:t>
            </a:r>
            <a:endParaRPr lang="en-US" altLang="zh-CN" sz="6000" b="1" dirty="0">
              <a:latin typeface="+mj-ea"/>
              <a:ea typeface="+mj-ea"/>
            </a:endParaRPr>
          </a:p>
        </p:txBody>
      </p:sp>
      <p:sp>
        <p:nvSpPr>
          <p:cNvPr id="16" name="文本框 17"/>
          <p:cNvSpPr txBox="1">
            <a:spLocks noChangeArrowheads="1"/>
          </p:cNvSpPr>
          <p:nvPr/>
        </p:nvSpPr>
        <p:spPr bwMode="auto">
          <a:xfrm>
            <a:off x="182295" y="2212975"/>
            <a:ext cx="5287645" cy="583565"/>
          </a:xfrm>
          <a:prstGeom prst="rect">
            <a:avLst/>
          </a:prstGeom>
          <a:noFill/>
          <a:ln w="9525">
            <a:noFill/>
            <a:miter lim="800000"/>
          </a:ln>
        </p:spPr>
        <p:txBody>
          <a:bodyPr wrap="none">
            <a:spAutoFit/>
          </a:bodyPr>
          <a:lstStyle/>
          <a:p>
            <a:r>
              <a:rPr lang="zh-CN" altLang="en-US" sz="3200" b="1" dirty="0" smtClean="0">
                <a:solidFill>
                  <a:srgbClr val="FF0000"/>
                </a:solidFill>
                <a:latin typeface="+mj-ea"/>
                <a:ea typeface="+mj-ea"/>
              </a:rPr>
              <a:t>落到实处</a:t>
            </a:r>
            <a:r>
              <a:rPr lang="en-US" altLang="zh-CN" sz="3200" b="1" dirty="0" smtClean="0">
                <a:solidFill>
                  <a:srgbClr val="FF0000"/>
                </a:solidFill>
                <a:latin typeface="+mj-ea"/>
                <a:ea typeface="+mj-ea"/>
              </a:rPr>
              <a:t> </a:t>
            </a:r>
            <a:r>
              <a:rPr lang="zh-CN" altLang="en-US" sz="3200" b="1" dirty="0" smtClean="0">
                <a:solidFill>
                  <a:srgbClr val="FF0000"/>
                </a:solidFill>
                <a:latin typeface="+mj-ea"/>
                <a:ea typeface="+mj-ea"/>
              </a:rPr>
              <a:t>精心设计教学大纲</a:t>
            </a:r>
            <a:endParaRPr lang="zh-CN" altLang="en-US" sz="3200" b="1" dirty="0" smtClean="0">
              <a:solidFill>
                <a:srgbClr val="FF0000"/>
              </a:solidFill>
              <a:latin typeface="+mj-ea"/>
              <a:ea typeface="+mj-ea"/>
            </a:endParaRPr>
          </a:p>
        </p:txBody>
      </p:sp>
      <p:sp>
        <p:nvSpPr>
          <p:cNvPr id="17" name="文本框 17"/>
          <p:cNvSpPr txBox="1">
            <a:spLocks noChangeArrowheads="1"/>
          </p:cNvSpPr>
          <p:nvPr/>
        </p:nvSpPr>
        <p:spPr bwMode="auto">
          <a:xfrm>
            <a:off x="4867910" y="2284730"/>
            <a:ext cx="4276090" cy="2294255"/>
          </a:xfrm>
          <a:prstGeom prst="rect">
            <a:avLst/>
          </a:prstGeom>
          <a:noFill/>
          <a:ln w="9525">
            <a:noFill/>
            <a:miter lim="800000"/>
          </a:ln>
        </p:spPr>
        <p:txBody>
          <a:bodyPr wrap="square">
            <a:noAutofit/>
          </a:bodyPr>
          <a:lstStyle/>
          <a:p>
            <a:pPr>
              <a:lnSpc>
                <a:spcPct val="110000"/>
              </a:lnSpc>
            </a:pPr>
            <a:r>
              <a:rPr lang="zh-CN" altLang="en-US" sz="3200" b="1" dirty="0" smtClean="0">
                <a:latin typeface="+mj-ea"/>
                <a:ea typeface="+mj-ea"/>
              </a:rPr>
              <a:t>淘汰“</a:t>
            </a:r>
            <a:r>
              <a:rPr lang="zh-CN" altLang="en-US" sz="6600" b="1" dirty="0" smtClean="0">
                <a:latin typeface="+mj-ea"/>
                <a:ea typeface="+mj-ea"/>
              </a:rPr>
              <a:t>水课</a:t>
            </a:r>
            <a:r>
              <a:rPr lang="zh-CN" altLang="en-US" sz="3200" b="1" dirty="0" smtClean="0">
                <a:latin typeface="+mj-ea"/>
                <a:ea typeface="+mj-ea"/>
              </a:rPr>
              <a:t>”</a:t>
            </a:r>
            <a:endParaRPr lang="en-US" altLang="zh-CN" sz="3200" b="1" dirty="0" smtClean="0">
              <a:latin typeface="+mj-ea"/>
              <a:ea typeface="+mj-ea"/>
            </a:endParaRPr>
          </a:p>
          <a:p>
            <a:pPr>
              <a:lnSpc>
                <a:spcPct val="110000"/>
              </a:lnSpc>
            </a:pPr>
            <a:r>
              <a:rPr lang="zh-CN" altLang="en-US" sz="3200" b="1" dirty="0" smtClean="0">
                <a:solidFill>
                  <a:srgbClr val="FF0000"/>
                </a:solidFill>
                <a:latin typeface="+mj-ea"/>
                <a:ea typeface="+mj-ea"/>
              </a:rPr>
              <a:t>打造“</a:t>
            </a:r>
            <a:r>
              <a:rPr lang="zh-CN" altLang="en-US" sz="6600" b="1" dirty="0" smtClean="0">
                <a:solidFill>
                  <a:srgbClr val="FF0000"/>
                </a:solidFill>
                <a:latin typeface="+mj-ea"/>
                <a:ea typeface="+mj-ea"/>
              </a:rPr>
              <a:t>一流</a:t>
            </a:r>
            <a:r>
              <a:rPr lang="zh-CN" altLang="en-US" sz="6600" b="1" dirty="0" smtClean="0">
                <a:solidFill>
                  <a:srgbClr val="FF0000"/>
                </a:solidFill>
                <a:latin typeface="+mj-ea"/>
                <a:ea typeface="+mj-ea"/>
              </a:rPr>
              <a:t>课</a:t>
            </a:r>
            <a:r>
              <a:rPr lang="zh-CN" altLang="en-US" sz="3200" b="1" dirty="0" smtClean="0">
                <a:solidFill>
                  <a:srgbClr val="FF0000"/>
                </a:solidFill>
                <a:latin typeface="+mj-ea"/>
                <a:ea typeface="+mj-ea"/>
              </a:rPr>
              <a:t>”</a:t>
            </a:r>
            <a:endParaRPr lang="en-US" altLang="zh-CN" sz="3200" b="1" dirty="0">
              <a:solidFill>
                <a:srgbClr val="FF0000"/>
              </a:solidFill>
              <a:latin typeface="+mj-ea"/>
              <a:ea typeface="+mj-ea"/>
            </a:endParaRPr>
          </a:p>
        </p:txBody>
      </p:sp>
      <p:pic>
        <p:nvPicPr>
          <p:cNvPr id="9" name="Picture 12" descr="QQ截图20140401100412"/>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9512"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7"/>
          <p:cNvSpPr txBox="1">
            <a:spLocks noChangeArrowheads="1"/>
          </p:cNvSpPr>
          <p:nvPr>
            <p:custDataLst>
              <p:tags r:id="rId3"/>
            </p:custDataLst>
          </p:nvPr>
        </p:nvSpPr>
        <p:spPr bwMode="auto">
          <a:xfrm>
            <a:off x="165735" y="3272790"/>
            <a:ext cx="6512560" cy="650240"/>
          </a:xfrm>
          <a:prstGeom prst="rect">
            <a:avLst/>
          </a:prstGeom>
          <a:noFill/>
          <a:ln w="9525">
            <a:noFill/>
            <a:miter lim="800000"/>
          </a:ln>
        </p:spPr>
        <p:txBody>
          <a:bodyPr wrap="none">
            <a:noAutofit/>
          </a:bodyPr>
          <a:p>
            <a:pPr algn="l"/>
            <a:r>
              <a:rPr lang="zh-CN" altLang="en-US" sz="3200" b="1" dirty="0" smtClean="0">
                <a:solidFill>
                  <a:srgbClr val="FF0000"/>
                </a:solidFill>
                <a:latin typeface="+mj-ea"/>
                <a:ea typeface="+mj-ea"/>
              </a:rPr>
              <a:t>深化课堂教学</a:t>
            </a:r>
            <a:r>
              <a:rPr lang="zh-CN" altLang="en-US" sz="3200" b="1" dirty="0" smtClean="0">
                <a:solidFill>
                  <a:srgbClr val="FF0000"/>
                </a:solidFill>
                <a:latin typeface="+mj-ea"/>
                <a:ea typeface="+mj-ea"/>
                <a:sym typeface="+mn-ea"/>
              </a:rPr>
              <a:t>改革</a:t>
            </a:r>
            <a:r>
              <a:rPr lang="en-US" altLang="zh-CN" sz="3200" b="1" dirty="0" smtClean="0">
                <a:solidFill>
                  <a:srgbClr val="FF0000"/>
                </a:solidFill>
                <a:latin typeface="+mj-ea"/>
                <a:ea typeface="+mj-ea"/>
              </a:rPr>
              <a:t> </a:t>
            </a:r>
            <a:r>
              <a:rPr lang="zh-CN" altLang="en-US" sz="3200" b="1" dirty="0" smtClean="0">
                <a:solidFill>
                  <a:srgbClr val="FF0000"/>
                </a:solidFill>
                <a:latin typeface="+mj-ea"/>
                <a:ea typeface="+mj-ea"/>
              </a:rPr>
              <a:t>攻克</a:t>
            </a:r>
            <a:r>
              <a:rPr lang="zh-CN" altLang="en-US" sz="3200" b="1" dirty="0" smtClean="0">
                <a:solidFill>
                  <a:srgbClr val="FF0000"/>
                </a:solidFill>
                <a:latin typeface="+mj-ea"/>
                <a:ea typeface="+mj-ea"/>
                <a:sym typeface="+mn-ea"/>
              </a:rPr>
              <a:t>最后一公里</a:t>
            </a:r>
            <a:endParaRPr lang="zh-CN" altLang="en-US" sz="3200" b="1" dirty="0" smtClean="0">
              <a:solidFill>
                <a:srgbClr val="FF0000"/>
              </a:solidFill>
              <a:latin typeface="+mj-ea"/>
              <a:ea typeface="+mj-ea"/>
              <a:sym typeface="+mn-ea"/>
            </a:endParaRPr>
          </a:p>
          <a:p>
            <a:endParaRPr lang="zh-CN" altLang="en-US" sz="3200" b="1" dirty="0" smtClean="0">
              <a:solidFill>
                <a:srgbClr val="FF0000"/>
              </a:solidFill>
              <a:latin typeface="+mj-ea"/>
              <a:ea typeface="+mj-ea"/>
            </a:endParaRPr>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ppt_w</p:attrName>
                                        </p:attrNameLst>
                                      </p:cBhvr>
                                      <p:tavLst>
                                        <p:tav tm="0">
                                          <p:val>
                                            <p:fltVal val="0"/>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P spid="17" grpId="0"/>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云贵川照片2018\IMG_9301.JPG"/>
          <p:cNvPicPr>
            <a:picLocks noChangeAspect="1" noChangeArrowheads="1"/>
          </p:cNvPicPr>
          <p:nvPr/>
        </p:nvPicPr>
        <p:blipFill>
          <a:blip r:embed="rId1" cstate="print"/>
          <a:srcRect/>
          <a:stretch>
            <a:fillRect/>
          </a:stretch>
        </p:blipFill>
        <p:spPr bwMode="auto">
          <a:xfrm>
            <a:off x="0" y="0"/>
            <a:ext cx="9180512" cy="5143500"/>
          </a:xfrm>
          <a:prstGeom prst="rect">
            <a:avLst/>
          </a:prstGeom>
          <a:noFill/>
        </p:spPr>
      </p:pic>
      <p:sp>
        <p:nvSpPr>
          <p:cNvPr id="14" name="Rectangle 59"/>
          <p:cNvSpPr>
            <a:spLocks noChangeArrowheads="1"/>
          </p:cNvSpPr>
          <p:nvPr/>
        </p:nvSpPr>
        <p:spPr bwMode="auto">
          <a:xfrm>
            <a:off x="2015208" y="3291830"/>
            <a:ext cx="712879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r>
              <a:rPr lang="zh-CN" altLang="en-US" sz="8000" u="none" dirty="0" smtClean="0">
                <a:solidFill>
                  <a:srgbClr val="0070C0"/>
                </a:solidFill>
                <a:latin typeface="Arial" panose="020B0604020202020204" pitchFamily="34" charset="0"/>
                <a:ea typeface="黑体" panose="02010609060101010101" pitchFamily="49" charset="-122"/>
              </a:rPr>
              <a:t>欢迎批评指正！</a:t>
            </a:r>
            <a:endParaRPr lang="zh-CN" altLang="en-US" sz="8000" u="none" dirty="0">
              <a:solidFill>
                <a:srgbClr val="0070C0"/>
              </a:solidFill>
              <a:latin typeface="Arial" panose="020B0604020202020204" pitchFamily="34" charset="0"/>
              <a:ea typeface="黑体" panose="02010609060101010101" pitchFamily="49" charset="-122"/>
            </a:endParaRPr>
          </a:p>
        </p:txBody>
      </p:sp>
      <p:sp>
        <p:nvSpPr>
          <p:cNvPr id="19" name="Rectangle 59"/>
          <p:cNvSpPr>
            <a:spLocks noChangeArrowheads="1"/>
          </p:cNvSpPr>
          <p:nvPr/>
        </p:nvSpPr>
        <p:spPr bwMode="auto">
          <a:xfrm>
            <a:off x="1835696" y="843558"/>
            <a:ext cx="2880320"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r>
              <a:rPr lang="zh-CN" altLang="en-US" sz="8800" u="none" dirty="0" smtClean="0">
                <a:solidFill>
                  <a:srgbClr val="FF0000"/>
                </a:solidFill>
                <a:latin typeface="Arial" panose="020B0604020202020204" pitchFamily="34" charset="0"/>
                <a:ea typeface="黑体" panose="02010609060101010101" pitchFamily="49" charset="-122"/>
              </a:rPr>
              <a:t>谢谢 </a:t>
            </a:r>
            <a:endParaRPr lang="zh-CN" altLang="en-US" sz="8800" u="none" dirty="0">
              <a:solidFill>
                <a:srgbClr val="FF0000"/>
              </a:solidFill>
              <a:latin typeface="Arial" panose="020B0604020202020204" pitchFamily="34" charset="0"/>
              <a:ea typeface="黑体" panose="02010609060101010101" pitchFamily="49" charset="-122"/>
            </a:endParaRPr>
          </a:p>
        </p:txBody>
      </p:sp>
      <p:pic>
        <p:nvPicPr>
          <p:cNvPr id="9" name="Picture 12" descr="QQ截图20140401100412"/>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152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矩形 326"/>
          <p:cNvSpPr/>
          <p:nvPr/>
        </p:nvSpPr>
        <p:spPr>
          <a:xfrm>
            <a:off x="0" y="608330"/>
            <a:ext cx="3130550" cy="382270"/>
          </a:xfrm>
          <a:prstGeom prst="rect">
            <a:avLst/>
          </a:prstGeom>
          <a:ln>
            <a:noFill/>
          </a:ln>
          <a:effectLst>
            <a:outerShdw blurRad="50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dirty="0"/>
          </a:p>
        </p:txBody>
      </p:sp>
      <p:sp>
        <p:nvSpPr>
          <p:cNvPr id="328" name="矩形 327"/>
          <p:cNvSpPr/>
          <p:nvPr/>
        </p:nvSpPr>
        <p:spPr>
          <a:xfrm>
            <a:off x="5930900" y="608330"/>
            <a:ext cx="3213100" cy="382270"/>
          </a:xfrm>
          <a:prstGeom prst="rect">
            <a:avLst/>
          </a:prstGeom>
          <a:ln>
            <a:noFill/>
          </a:ln>
          <a:effectLst>
            <a:outerShdw blurRad="50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dirty="0"/>
          </a:p>
        </p:txBody>
      </p:sp>
      <p:grpSp>
        <p:nvGrpSpPr>
          <p:cNvPr id="3" name="组合 1"/>
          <p:cNvGrpSpPr/>
          <p:nvPr/>
        </p:nvGrpSpPr>
        <p:grpSpPr bwMode="auto">
          <a:xfrm>
            <a:off x="7355682" y="4619625"/>
            <a:ext cx="1788319" cy="523875"/>
            <a:chOff x="9807082" y="6158939"/>
            <a:chExt cx="2384861" cy="699061"/>
          </a:xfrm>
        </p:grpSpPr>
        <p:pic>
          <p:nvPicPr>
            <p:cNvPr id="20515" name="Picture 16" descr="QQ截图20140401100933"/>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807082" y="6427423"/>
              <a:ext cx="1663722" cy="369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50"/>
            <p:cNvGrpSpPr/>
            <p:nvPr/>
          </p:nvGrpSpPr>
          <p:grpSpPr bwMode="auto">
            <a:xfrm>
              <a:off x="11470804" y="6158939"/>
              <a:ext cx="721139" cy="699061"/>
              <a:chOff x="9753481" y="2529470"/>
              <a:chExt cx="1717323" cy="1698058"/>
            </a:xfrm>
          </p:grpSpPr>
          <p:pic>
            <p:nvPicPr>
              <p:cNvPr id="20517" name="Picture 12" descr="QQ截图20140401100412"/>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753481" y="2529470"/>
                <a:ext cx="1717323" cy="1698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2" name="椭圆 361"/>
              <p:cNvSpPr/>
              <p:nvPr/>
            </p:nvSpPr>
            <p:spPr>
              <a:xfrm>
                <a:off x="10226800" y="2981000"/>
                <a:ext cx="831857" cy="795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grpSp>
      <p:pic>
        <p:nvPicPr>
          <p:cNvPr id="363" name="图片 362"/>
          <p:cNvPicPr>
            <a:picLocks noChangeAspect="1"/>
          </p:cNvPicPr>
          <p:nvPr/>
        </p:nvPicPr>
        <p:blipFill>
          <a:blip r:embed="rId3" cstate="print"/>
          <a:stretch>
            <a:fillRect/>
          </a:stretch>
        </p:blipFill>
        <p:spPr>
          <a:xfrm>
            <a:off x="8765407" y="4771136"/>
            <a:ext cx="220854" cy="220854"/>
          </a:xfrm>
          <a:prstGeom prst="ellipse">
            <a:avLst/>
          </a:prstGeom>
        </p:spPr>
      </p:pic>
      <p:grpSp>
        <p:nvGrpSpPr>
          <p:cNvPr id="34" name="组合 33"/>
          <p:cNvGrpSpPr/>
          <p:nvPr/>
        </p:nvGrpSpPr>
        <p:grpSpPr>
          <a:xfrm>
            <a:off x="1828694" y="1610748"/>
            <a:ext cx="5269707" cy="2411012"/>
            <a:chOff x="1828694" y="1610748"/>
            <a:chExt cx="5269707" cy="2411012"/>
          </a:xfrm>
        </p:grpSpPr>
        <p:grpSp>
          <p:nvGrpSpPr>
            <p:cNvPr id="5" name="Group 4"/>
            <p:cNvGrpSpPr/>
            <p:nvPr/>
          </p:nvGrpSpPr>
          <p:grpSpPr bwMode="auto">
            <a:xfrm>
              <a:off x="2209695" y="1610748"/>
              <a:ext cx="1175147" cy="553641"/>
              <a:chOff x="1270" y="1093"/>
              <a:chExt cx="987" cy="465"/>
            </a:xfrm>
          </p:grpSpPr>
          <p:sp>
            <p:nvSpPr>
              <p:cNvPr id="51" name="Text Box 7"/>
              <p:cNvSpPr txBox="1">
                <a:spLocks noChangeArrowheads="1"/>
              </p:cNvSpPr>
              <p:nvPr/>
            </p:nvSpPr>
            <p:spPr bwMode="gray">
              <a:xfrm>
                <a:off x="1270" y="1093"/>
                <a:ext cx="260" cy="465"/>
              </a:xfrm>
              <a:prstGeom prst="rect">
                <a:avLst/>
              </a:prstGeom>
              <a:noFill/>
              <a:ln>
                <a:noFill/>
              </a:ln>
              <a:effectLst>
                <a:outerShdw dist="85194" dir="1593903" algn="ctr" rotWithShape="0">
                  <a:srgbClr val="11425C">
                    <a:alpha val="5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eaLnBrk="1" latinLnBrk="1" hangingPunct="1"/>
                <a:endParaRPr kumimoji="1" lang="en-US" altLang="ko-KR" sz="3000" dirty="0">
                  <a:solidFill>
                    <a:schemeClr val="bg2"/>
                  </a:solidFill>
                  <a:latin typeface="Verdana" panose="020B0604030504040204" pitchFamily="34" charset="0"/>
                  <a:ea typeface="굴림" panose="020B0600000101010101" pitchFamily="34" charset="-127"/>
                </a:endParaRPr>
              </a:p>
            </p:txBody>
          </p:sp>
          <p:sp>
            <p:nvSpPr>
              <p:cNvPr id="52" name="Text Box 8"/>
              <p:cNvSpPr txBox="1">
                <a:spLocks noChangeArrowheads="1"/>
              </p:cNvSpPr>
              <p:nvPr/>
            </p:nvSpPr>
            <p:spPr bwMode="gray">
              <a:xfrm>
                <a:off x="2030" y="1172"/>
                <a:ext cx="227" cy="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1" latinLnBrk="1" hangingPunct="1"/>
                <a:r>
                  <a:rPr lang="zh-CN" altLang="en-US" sz="2300" b="1" dirty="0" smtClean="0">
                    <a:solidFill>
                      <a:srgbClr val="0070C0"/>
                    </a:solidFill>
                    <a:latin typeface="微软雅黑" panose="020B0503020204020204" pitchFamily="34" charset="-122"/>
                    <a:ea typeface="微软雅黑" panose="020B0503020204020204" pitchFamily="34" charset="-122"/>
                  </a:rPr>
                  <a:t> </a:t>
                </a:r>
                <a:endParaRPr lang="en-US" altLang="ko-KR" sz="2300" b="1" dirty="0">
                  <a:solidFill>
                    <a:srgbClr val="0070C0"/>
                  </a:solidFill>
                  <a:latin typeface="微软雅黑" panose="020B0503020204020204" pitchFamily="34" charset="-122"/>
                  <a:ea typeface="微软雅黑" panose="020B0503020204020204" pitchFamily="34" charset="-122"/>
                </a:endParaRPr>
              </a:p>
            </p:txBody>
          </p:sp>
        </p:grpSp>
        <p:grpSp>
          <p:nvGrpSpPr>
            <p:cNvPr id="6" name="Group 9"/>
            <p:cNvGrpSpPr/>
            <p:nvPr/>
          </p:nvGrpSpPr>
          <p:grpSpPr bwMode="auto">
            <a:xfrm>
              <a:off x="2337091" y="1745287"/>
              <a:ext cx="4275535" cy="648890"/>
              <a:chOff x="1377" y="1206"/>
              <a:chExt cx="3591" cy="545"/>
            </a:xfrm>
          </p:grpSpPr>
          <p:sp>
            <p:nvSpPr>
              <p:cNvPr id="54" name="Rectangle 10"/>
              <p:cNvSpPr>
                <a:spLocks noChangeArrowheads="1"/>
              </p:cNvSpPr>
              <p:nvPr/>
            </p:nvSpPr>
            <p:spPr bwMode="gray">
              <a:xfrm>
                <a:off x="1377" y="1206"/>
                <a:ext cx="3591" cy="541"/>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7" name="Text Box 13"/>
              <p:cNvSpPr txBox="1">
                <a:spLocks noChangeArrowheads="1"/>
              </p:cNvSpPr>
              <p:nvPr/>
            </p:nvSpPr>
            <p:spPr bwMode="gray">
              <a:xfrm>
                <a:off x="2044" y="1273"/>
                <a:ext cx="2033" cy="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oAutofit/>
              </a:bodyPr>
              <a:lstStyle/>
              <a:p>
                <a:pPr>
                  <a:defRPr/>
                </a:pPr>
                <a:r>
                  <a:rPr lang="zh-CN" altLang="en-US" sz="2300" b="1" dirty="0" smtClean="0">
                    <a:solidFill>
                      <a:srgbClr val="0070C0"/>
                    </a:solidFill>
                    <a:latin typeface="微软雅黑" panose="020B0503020204020204" pitchFamily="34" charset="-122"/>
                    <a:ea typeface="微软雅黑" panose="020B0503020204020204" pitchFamily="34" charset="-122"/>
                  </a:rPr>
                  <a:t>     </a:t>
                </a:r>
                <a:r>
                  <a:rPr lang="zh-CN" altLang="en-US" sz="3200" b="1" dirty="0" smtClean="0">
                    <a:solidFill>
                      <a:srgbClr val="0070C0"/>
                    </a:solidFill>
                    <a:latin typeface="微软雅黑" panose="020B0503020204020204" pitchFamily="34" charset="-122"/>
                    <a:ea typeface="微软雅黑" panose="020B0503020204020204" pitchFamily="34" charset="-122"/>
                  </a:rPr>
                  <a:t>第三部分</a:t>
                </a:r>
                <a:endParaRPr lang="zh-CN" altLang="en-US" sz="3200" b="1" dirty="0" smtClean="0">
                  <a:solidFill>
                    <a:srgbClr val="0070C0"/>
                  </a:solidFill>
                  <a:latin typeface="微软雅黑" panose="020B0503020204020204" pitchFamily="34" charset="-122"/>
                  <a:ea typeface="微软雅黑" panose="020B0503020204020204" pitchFamily="34" charset="-122"/>
                </a:endParaRPr>
              </a:p>
            </p:txBody>
          </p:sp>
        </p:grpSp>
        <p:grpSp>
          <p:nvGrpSpPr>
            <p:cNvPr id="7" name="Group 14"/>
            <p:cNvGrpSpPr/>
            <p:nvPr/>
          </p:nvGrpSpPr>
          <p:grpSpPr bwMode="auto">
            <a:xfrm>
              <a:off x="1828694" y="3099027"/>
              <a:ext cx="5269707" cy="922733"/>
              <a:chOff x="950" y="2343"/>
              <a:chExt cx="4426" cy="775"/>
            </a:xfrm>
          </p:grpSpPr>
          <p:sp>
            <p:nvSpPr>
              <p:cNvPr id="59" name="Rectangle 15"/>
              <p:cNvSpPr>
                <a:spLocks noChangeArrowheads="1"/>
              </p:cNvSpPr>
              <p:nvPr/>
            </p:nvSpPr>
            <p:spPr bwMode="gray">
              <a:xfrm>
                <a:off x="1377" y="2343"/>
                <a:ext cx="3591" cy="42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2" name="Text Box 18"/>
              <p:cNvSpPr txBox="1">
                <a:spLocks noChangeArrowheads="1"/>
              </p:cNvSpPr>
              <p:nvPr/>
            </p:nvSpPr>
            <p:spPr bwMode="gray">
              <a:xfrm>
                <a:off x="950" y="2344"/>
                <a:ext cx="4426" cy="774"/>
              </a:xfrm>
              <a:prstGeom prst="rect">
                <a:avLst/>
              </a:prstGeom>
              <a:solidFill>
                <a:srgbClr val="FFC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defRPr/>
                </a:pPr>
                <a:r>
                  <a:rPr lang="zh-CN" altLang="en-US" sz="2300" b="1" dirty="0" smtClean="0">
                    <a:solidFill>
                      <a:srgbClr val="0070C0"/>
                    </a:solidFill>
                    <a:latin typeface="微软雅黑" panose="020B0503020204020204" pitchFamily="34" charset="-122"/>
                    <a:ea typeface="微软雅黑" panose="020B0503020204020204" pitchFamily="34" charset="-122"/>
                  </a:rPr>
                  <a:t>    </a:t>
                </a:r>
                <a:r>
                  <a:rPr lang="zh-CN" altLang="en-US" sz="5400" b="1" dirty="0" smtClean="0">
                    <a:solidFill>
                      <a:srgbClr val="0070C0"/>
                    </a:solidFill>
                    <a:latin typeface="华文彩云" panose="02010800040101010101" charset="-122"/>
                    <a:ea typeface="华文彩云" panose="02010800040101010101" charset="-122"/>
                    <a:cs typeface="华文彩云" panose="02010800040101010101" charset="-122"/>
                  </a:rPr>
                  <a:t> 课程教学大纲</a:t>
                </a:r>
                <a:endParaRPr lang="zh-CN" altLang="en-US" sz="5400" b="1" dirty="0" smtClean="0">
                  <a:solidFill>
                    <a:srgbClr val="0070C0"/>
                  </a:solidFill>
                  <a:latin typeface="华文彩云" panose="02010800040101010101" charset="-122"/>
                  <a:ea typeface="华文彩云" panose="02010800040101010101" charset="-122"/>
                  <a:cs typeface="华文彩云" panose="02010800040101010101" charset="-122"/>
                </a:endParaRPr>
              </a:p>
            </p:txBody>
          </p:sp>
        </p:grpSp>
      </p:grpSp>
      <p:grpSp>
        <p:nvGrpSpPr>
          <p:cNvPr id="9" name="组合 6"/>
          <p:cNvGrpSpPr/>
          <p:nvPr/>
        </p:nvGrpSpPr>
        <p:grpSpPr bwMode="auto">
          <a:xfrm>
            <a:off x="3997564" y="267256"/>
            <a:ext cx="1150144" cy="1053703"/>
            <a:chOff x="1318743" y="1065167"/>
            <a:chExt cx="946692" cy="946692"/>
          </a:xfrm>
        </p:grpSpPr>
        <p:sp>
          <p:nvSpPr>
            <p:cNvPr id="10" name="弧形 9"/>
            <p:cNvSpPr/>
            <p:nvPr>
              <p:custDataLst>
                <p:tags r:id="rId4"/>
              </p:custDataLst>
            </p:nvPr>
          </p:nvSpPr>
          <p:spPr>
            <a:xfrm>
              <a:off x="1318743" y="1065167"/>
              <a:ext cx="946692" cy="946692"/>
            </a:xfrm>
            <a:prstGeom prst="arc">
              <a:avLst>
                <a:gd name="adj1" fmla="val 12576665"/>
                <a:gd name="adj2" fmla="val 19759213"/>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anchor="ctr"/>
            <a:p>
              <a:pPr algn="ctr">
                <a:defRPr/>
              </a:pPr>
              <a:endParaRPr lang="zh-CN" altLang="en-US" dirty="0"/>
            </a:p>
          </p:txBody>
        </p:sp>
        <p:sp>
          <p:nvSpPr>
            <p:cNvPr id="11" name="弧形 10"/>
            <p:cNvSpPr/>
            <p:nvPr>
              <p:custDataLst>
                <p:tags r:id="rId5"/>
              </p:custDataLst>
            </p:nvPr>
          </p:nvSpPr>
          <p:spPr>
            <a:xfrm flipV="1">
              <a:off x="1318743" y="1065167"/>
              <a:ext cx="946692" cy="946692"/>
            </a:xfrm>
            <a:prstGeom prst="arc">
              <a:avLst>
                <a:gd name="adj1" fmla="val 12567254"/>
                <a:gd name="adj2" fmla="val 19813170"/>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anchor="ctr"/>
            <a:p>
              <a:pPr algn="ctr">
                <a:defRPr/>
              </a:pPr>
              <a:endParaRPr lang="zh-CN" altLang="en-US" dirty="0"/>
            </a:p>
          </p:txBody>
        </p:sp>
      </p:grpSp>
      <p:sp>
        <p:nvSpPr>
          <p:cNvPr id="12" name="文本框 11"/>
          <p:cNvSpPr txBox="1"/>
          <p:nvPr>
            <p:custDataLst>
              <p:tags r:id="rId6"/>
            </p:custDataLst>
          </p:nvPr>
        </p:nvSpPr>
        <p:spPr>
          <a:xfrm>
            <a:off x="3094435" y="567929"/>
            <a:ext cx="2903934" cy="472678"/>
          </a:xfrm>
          <a:prstGeom prst="rect">
            <a:avLst/>
          </a:prstGeom>
          <a:noFill/>
          <a:effectLst>
            <a:outerShdw blurRad="50800" dist="38100" dir="2700000" algn="tl" rotWithShape="0">
              <a:prstClr val="black">
                <a:alpha val="40000"/>
              </a:prstClr>
            </a:outerShdw>
          </a:effectLst>
        </p:spPr>
        <p:txBody>
          <a:bodyPr lIns="68580" tIns="34290" rIns="68580" bIns="34290">
            <a:spAutoFit/>
          </a:bodyPr>
          <a:p>
            <a:pPr algn="ctr">
              <a:defRPr/>
            </a:pPr>
            <a:r>
              <a:rPr lang="zh-CN" altLang="en-US" sz="2600" b="1" dirty="0">
                <a:solidFill>
                  <a:schemeClr val="tx2"/>
                </a:solidFill>
                <a:latin typeface="微软雅黑" panose="020B0503020204020204" pitchFamily="34" charset="-122"/>
                <a:ea typeface="微软雅黑" panose="020B0503020204020204" pitchFamily="34" charset="-122"/>
              </a:rPr>
              <a:t>提    纲</a:t>
            </a:r>
            <a:endParaRPr lang="zh-CN" altLang="en-US" sz="2600" b="1" dirty="0">
              <a:solidFill>
                <a:schemeClr val="tx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nodeType="withEffect">
                                  <p:stCondLst>
                                    <p:cond delay="0"/>
                                  </p:stCondLst>
                                  <p:childTnLst>
                                    <p:animRot by="-10800000">
                                      <p:cBhvr>
                                        <p:cTn id="6" dur="2000" fill="hold"/>
                                        <p:tgtEl>
                                          <p:spTgt spid="36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a:hlinkClick r:id="rId4" action="ppaction://hlinkfile"/>
          </p:cNvPr>
          <p:cNvSpPr txBox="1">
            <a:spLocks noChangeArrowheads="1"/>
          </p:cNvSpPr>
          <p:nvPr/>
        </p:nvSpPr>
        <p:spPr bwMode="auto">
          <a:xfrm>
            <a:off x="2267744" y="195486"/>
            <a:ext cx="687625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关于教学大纲</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1" name="圆角矩形 10"/>
          <p:cNvSpPr/>
          <p:nvPr/>
        </p:nvSpPr>
        <p:spPr bwMode="auto">
          <a:xfrm>
            <a:off x="1728470" y="788035"/>
            <a:ext cx="7308215" cy="4005580"/>
          </a:xfrm>
          <a:prstGeom prst="roundRect">
            <a:avLst/>
          </a:prstGeom>
          <a:noFill/>
          <a:ln w="22225">
            <a:solidFill>
              <a:schemeClr val="accent2"/>
            </a:solidFill>
          </a:ln>
          <a:effectLst/>
          <a:scene3d>
            <a:camera prst="orthographicFront"/>
            <a:lightRig rig="threePt" dir="t">
              <a:rot lat="0" lon="0" rev="600000"/>
            </a:lightRig>
          </a:scene3d>
          <a:sp3d extrusionH="38100" contourW="38100">
            <a:bevelT w="88900" h="88900" prst="relaxedInset"/>
            <a:bevelB prst="relaxedInset"/>
            <a:extrusionClr>
              <a:schemeClr val="accent1"/>
            </a:extrusionClr>
            <a:contourClr>
              <a:srgbClr val="FFFF00"/>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nchor="ctr">
            <a:noAutofit/>
          </a:bodyPr>
          <a:p>
            <a:pPr>
              <a:lnSpc>
                <a:spcPct val="150000"/>
              </a:lnSpc>
              <a:spcBef>
                <a:spcPct val="0"/>
              </a:spcBef>
            </a:pPr>
            <a:endParaRPr lang="zh-CN" altLang="en-US" sz="3200" b="1" dirty="0" smtClean="0"/>
          </a:p>
          <a:p>
            <a:pPr>
              <a:lnSpc>
                <a:spcPct val="150000"/>
              </a:lnSpc>
              <a:spcBef>
                <a:spcPct val="0"/>
              </a:spcBef>
            </a:pPr>
            <a:r>
              <a:rPr lang="zh-CN" altLang="en-US" sz="3200" b="1" dirty="0" smtClean="0"/>
              <a:t>人才培养方案：</a:t>
            </a:r>
            <a:r>
              <a:rPr lang="zh-CN" altLang="en-US" sz="4000" b="1" dirty="0" smtClean="0">
                <a:solidFill>
                  <a:srgbClr val="FF0000"/>
                </a:solidFill>
                <a:latin typeface="+mj-ea"/>
                <a:ea typeface="+mj-ea"/>
              </a:rPr>
              <a:t>专业</a:t>
            </a:r>
            <a:r>
              <a:rPr lang="zh-CN" altLang="en-US" sz="4000" b="1" dirty="0" smtClean="0">
                <a:solidFill>
                  <a:srgbClr val="FF0000"/>
                </a:solidFill>
                <a:latin typeface="+mj-ea"/>
                <a:ea typeface="+mj-ea"/>
              </a:rPr>
              <a:t>标准</a:t>
            </a:r>
            <a:endParaRPr lang="en-US" altLang="zh-CN" sz="4000" b="1" dirty="0" smtClean="0">
              <a:solidFill>
                <a:srgbClr val="FF0000"/>
              </a:solidFill>
              <a:latin typeface="+mj-ea"/>
              <a:ea typeface="+mj-ea"/>
            </a:endParaRPr>
          </a:p>
          <a:p>
            <a:pPr>
              <a:lnSpc>
                <a:spcPct val="150000"/>
              </a:lnSpc>
              <a:spcBef>
                <a:spcPct val="0"/>
              </a:spcBef>
            </a:pPr>
            <a:r>
              <a:rPr lang="zh-CN" altLang="en-US" sz="3200" b="1" dirty="0" smtClean="0"/>
              <a:t>课程体系依据：</a:t>
            </a:r>
            <a:r>
              <a:rPr lang="zh-CN" altLang="en-US" sz="4000" b="1" dirty="0" smtClean="0">
                <a:solidFill>
                  <a:srgbClr val="FF0000"/>
                </a:solidFill>
                <a:latin typeface="+mj-ea"/>
                <a:ea typeface="+mj-ea"/>
              </a:rPr>
              <a:t>专业核心能力</a:t>
            </a:r>
            <a:endParaRPr lang="zh-CN" altLang="en-US" sz="4000" b="1" dirty="0" smtClean="0">
              <a:solidFill>
                <a:srgbClr val="FF0000"/>
              </a:solidFill>
              <a:latin typeface="+mj-ea"/>
              <a:ea typeface="+mj-ea"/>
            </a:endParaRPr>
          </a:p>
          <a:p>
            <a:pPr>
              <a:lnSpc>
                <a:spcPct val="150000"/>
              </a:lnSpc>
              <a:spcBef>
                <a:spcPct val="0"/>
              </a:spcBef>
            </a:pPr>
            <a:r>
              <a:rPr lang="zh-CN" altLang="en-US" sz="4000" b="1" dirty="0" smtClean="0">
                <a:solidFill>
                  <a:srgbClr val="FF0000"/>
                </a:solidFill>
                <a:latin typeface="+mj-ea"/>
                <a:ea typeface="+mj-ea"/>
              </a:rPr>
              <a:t> </a:t>
            </a:r>
            <a:r>
              <a:rPr lang="en-US" altLang="zh-CN" sz="4000" b="1" dirty="0" smtClean="0">
                <a:solidFill>
                  <a:srgbClr val="FF0000"/>
                </a:solidFill>
                <a:latin typeface="+mj-ea"/>
                <a:ea typeface="+mj-ea"/>
              </a:rPr>
              <a:t>          </a:t>
            </a:r>
            <a:r>
              <a:rPr lang="zh-CN" altLang="en-US" sz="4000" b="1" dirty="0" smtClean="0">
                <a:solidFill>
                  <a:srgbClr val="FF0000"/>
                </a:solidFill>
                <a:latin typeface="+mj-ea"/>
                <a:ea typeface="+mj-ea"/>
              </a:rPr>
              <a:t>国家质量标准</a:t>
            </a:r>
            <a:r>
              <a:rPr lang="en-US" altLang="zh-CN" sz="4000" b="1" dirty="0" smtClean="0">
                <a:solidFill>
                  <a:srgbClr val="FF0000"/>
                </a:solidFill>
                <a:latin typeface="+mj-ea"/>
                <a:ea typeface="+mj-ea"/>
              </a:rPr>
              <a:t>       </a:t>
            </a:r>
            <a:endParaRPr lang="en-US" altLang="zh-CN" sz="4000" b="1" dirty="0" smtClean="0">
              <a:solidFill>
                <a:srgbClr val="FF0000"/>
              </a:solidFill>
              <a:latin typeface="+mj-ea"/>
              <a:ea typeface="+mj-ea"/>
            </a:endParaRPr>
          </a:p>
          <a:p>
            <a:pPr>
              <a:lnSpc>
                <a:spcPct val="150000"/>
              </a:lnSpc>
              <a:spcBef>
                <a:spcPct val="0"/>
              </a:spcBef>
            </a:pPr>
            <a:endParaRPr lang="en-US" altLang="zh-CN" sz="4000" b="1" dirty="0" smtClean="0">
              <a:solidFill>
                <a:srgbClr val="FF0000"/>
              </a:solidFill>
              <a:latin typeface="+mj-ea"/>
              <a:ea typeface="+mj-ea"/>
            </a:endParaRPr>
          </a:p>
        </p:txBody>
      </p:sp>
      <p:sp>
        <p:nvSpPr>
          <p:cNvPr id="15" name="TextBox 14"/>
          <p:cNvSpPr txBox="1">
            <a:spLocks noChangeArrowheads="1"/>
          </p:cNvSpPr>
          <p:nvPr>
            <p:custDataLst>
              <p:tags r:id="rId5"/>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a:hlinkClick r:id="rId4" action="ppaction://hlinkfile"/>
          </p:cNvPr>
          <p:cNvSpPr txBox="1">
            <a:spLocks noChangeArrowheads="1"/>
          </p:cNvSpPr>
          <p:nvPr/>
        </p:nvSpPr>
        <p:spPr bwMode="auto">
          <a:xfrm>
            <a:off x="2267744" y="195486"/>
            <a:ext cx="687625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关于教学大纲</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1" name="圆角矩形 10"/>
          <p:cNvSpPr/>
          <p:nvPr/>
        </p:nvSpPr>
        <p:spPr bwMode="auto">
          <a:xfrm>
            <a:off x="1728470" y="788035"/>
            <a:ext cx="7308215" cy="4005580"/>
          </a:xfrm>
          <a:prstGeom prst="roundRect">
            <a:avLst/>
          </a:prstGeom>
          <a:noFill/>
          <a:ln w="22225">
            <a:solidFill>
              <a:schemeClr val="accent2"/>
            </a:solidFill>
          </a:ln>
          <a:effectLst/>
          <a:scene3d>
            <a:camera prst="orthographicFront"/>
            <a:lightRig rig="threePt" dir="t">
              <a:rot lat="0" lon="0" rev="600000"/>
            </a:lightRig>
          </a:scene3d>
          <a:sp3d extrusionH="38100" contourW="38100">
            <a:bevelT w="88900" h="88900" prst="relaxedInset"/>
            <a:bevelB prst="relaxedInset"/>
            <a:extrusionClr>
              <a:schemeClr val="accent1"/>
            </a:extrusionClr>
            <a:contourClr>
              <a:srgbClr val="FFFF00"/>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nchor="ctr">
            <a:noAutofit/>
          </a:bodyPr>
          <a:p>
            <a:pPr>
              <a:lnSpc>
                <a:spcPct val="150000"/>
              </a:lnSpc>
              <a:spcBef>
                <a:spcPct val="0"/>
              </a:spcBef>
            </a:pPr>
            <a:endParaRPr lang="zh-CN" altLang="en-US" sz="3200" b="1" dirty="0" smtClean="0"/>
          </a:p>
          <a:p>
            <a:pPr>
              <a:lnSpc>
                <a:spcPct val="150000"/>
              </a:lnSpc>
              <a:spcBef>
                <a:spcPct val="0"/>
              </a:spcBef>
            </a:pPr>
            <a:r>
              <a:rPr lang="zh-CN" altLang="en-US" sz="3200" b="1" dirty="0" smtClean="0"/>
              <a:t>课程教学大纲：</a:t>
            </a:r>
            <a:r>
              <a:rPr lang="zh-CN" altLang="en-US" sz="4000" b="1" dirty="0" smtClean="0">
                <a:solidFill>
                  <a:srgbClr val="FF0000"/>
                </a:solidFill>
                <a:latin typeface="+mj-ea"/>
                <a:ea typeface="+mj-ea"/>
              </a:rPr>
              <a:t>课程</a:t>
            </a:r>
            <a:r>
              <a:rPr lang="zh-CN" altLang="en-US" sz="4000" b="1" dirty="0" smtClean="0">
                <a:solidFill>
                  <a:srgbClr val="FF0000"/>
                </a:solidFill>
                <a:latin typeface="+mj-ea"/>
                <a:ea typeface="+mj-ea"/>
              </a:rPr>
              <a:t>标准</a:t>
            </a:r>
            <a:endParaRPr lang="zh-CN" altLang="en-US" sz="3200" b="1" dirty="0" smtClean="0"/>
          </a:p>
          <a:p>
            <a:pPr>
              <a:lnSpc>
                <a:spcPct val="140000"/>
              </a:lnSpc>
              <a:spcBef>
                <a:spcPct val="0"/>
              </a:spcBef>
            </a:pPr>
            <a:r>
              <a:rPr lang="zh-CN" altLang="en-US" sz="3200" b="1" dirty="0" smtClean="0"/>
              <a:t>教学大纲过程：</a:t>
            </a:r>
            <a:r>
              <a:rPr lang="zh-CN" altLang="en-US" sz="4000" b="1" dirty="0" smtClean="0">
                <a:solidFill>
                  <a:srgbClr val="FF0000"/>
                </a:solidFill>
                <a:latin typeface="+mj-ea"/>
                <a:ea typeface="+mj-ea"/>
              </a:rPr>
              <a:t>教学设计</a:t>
            </a:r>
            <a:endParaRPr lang="zh-CN" altLang="en-US" sz="4000" b="1" dirty="0" smtClean="0">
              <a:solidFill>
                <a:srgbClr val="FF0000"/>
              </a:solidFill>
              <a:latin typeface="+mj-ea"/>
              <a:ea typeface="+mj-ea"/>
            </a:endParaRPr>
          </a:p>
          <a:p>
            <a:pPr>
              <a:lnSpc>
                <a:spcPct val="140000"/>
              </a:lnSpc>
              <a:spcBef>
                <a:spcPct val="0"/>
              </a:spcBef>
            </a:pPr>
            <a:r>
              <a:rPr lang="zh-CN" altLang="en-US" sz="4000" b="1" dirty="0" smtClean="0">
                <a:solidFill>
                  <a:srgbClr val="FF0000"/>
                </a:solidFill>
                <a:latin typeface="+mj-ea"/>
                <a:ea typeface="+mj-ea"/>
              </a:rPr>
              <a:t> </a:t>
            </a:r>
            <a:r>
              <a:rPr lang="en-US" altLang="zh-CN" sz="4000" b="1" dirty="0" smtClean="0">
                <a:solidFill>
                  <a:srgbClr val="FF0000"/>
                </a:solidFill>
                <a:latin typeface="+mj-ea"/>
                <a:ea typeface="+mj-ea"/>
              </a:rPr>
              <a:t>       </a:t>
            </a:r>
            <a:r>
              <a:rPr lang="zh-CN" altLang="en-US" sz="2400" b="1" dirty="0" smtClean="0">
                <a:solidFill>
                  <a:srgbClr val="FF0000"/>
                </a:solidFill>
                <a:latin typeface="+mj-ea"/>
                <a:ea typeface="+mj-ea"/>
              </a:rPr>
              <a:t>（内容、任务、组织、方法、考核）</a:t>
            </a:r>
            <a:endParaRPr lang="zh-CN" altLang="en-US" sz="4000" b="1" dirty="0" smtClean="0">
              <a:solidFill>
                <a:srgbClr val="FF0000"/>
              </a:solidFill>
              <a:latin typeface="+mj-ea"/>
              <a:ea typeface="+mj-ea"/>
            </a:endParaRPr>
          </a:p>
          <a:p>
            <a:pPr>
              <a:lnSpc>
                <a:spcPct val="150000"/>
              </a:lnSpc>
              <a:spcBef>
                <a:spcPct val="0"/>
              </a:spcBef>
            </a:pPr>
            <a:r>
              <a:rPr lang="zh-CN" altLang="en-US" sz="3200" b="1" dirty="0" smtClean="0"/>
              <a:t>教学大纲依据：</a:t>
            </a:r>
            <a:r>
              <a:rPr lang="zh-CN" altLang="en-US" sz="4000" b="1" dirty="0" smtClean="0">
                <a:solidFill>
                  <a:srgbClr val="FF0000"/>
                </a:solidFill>
                <a:latin typeface="+mj-ea"/>
                <a:ea typeface="+mj-ea"/>
              </a:rPr>
              <a:t>毕业要求指标点</a:t>
            </a:r>
            <a:endParaRPr lang="en-US" altLang="zh-CN" sz="4000" b="1" dirty="0" smtClean="0">
              <a:solidFill>
                <a:srgbClr val="FF0000"/>
              </a:solidFill>
              <a:latin typeface="+mj-ea"/>
              <a:ea typeface="+mj-ea"/>
            </a:endParaRPr>
          </a:p>
          <a:p>
            <a:pPr>
              <a:lnSpc>
                <a:spcPct val="150000"/>
              </a:lnSpc>
              <a:spcBef>
                <a:spcPct val="0"/>
              </a:spcBef>
            </a:pPr>
            <a:endParaRPr lang="en-US" altLang="zh-CN" sz="4000" b="1" dirty="0" smtClean="0">
              <a:solidFill>
                <a:srgbClr val="FF0000"/>
              </a:solidFill>
              <a:latin typeface="+mj-ea"/>
              <a:ea typeface="+mj-ea"/>
            </a:endParaRPr>
          </a:p>
        </p:txBody>
      </p:sp>
      <p:sp>
        <p:nvSpPr>
          <p:cNvPr id="15" name="TextBox 14"/>
          <p:cNvSpPr txBox="1">
            <a:spLocks noChangeArrowheads="1"/>
          </p:cNvSpPr>
          <p:nvPr>
            <p:custDataLst>
              <p:tags r:id="rId5"/>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a:hlinkClick r:id="rId4" action="ppaction://hlinkfile"/>
          </p:cNvPr>
          <p:cNvSpPr txBox="1">
            <a:spLocks noChangeArrowheads="1"/>
          </p:cNvSpPr>
          <p:nvPr/>
        </p:nvSpPr>
        <p:spPr bwMode="auto">
          <a:xfrm>
            <a:off x="2267744" y="195486"/>
            <a:ext cx="687625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关于教学大纲</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1" name="圆角矩形 10"/>
          <p:cNvSpPr/>
          <p:nvPr/>
        </p:nvSpPr>
        <p:spPr bwMode="auto">
          <a:xfrm>
            <a:off x="1728470" y="788035"/>
            <a:ext cx="7308215" cy="4005580"/>
          </a:xfrm>
          <a:prstGeom prst="roundRect">
            <a:avLst/>
          </a:prstGeom>
          <a:noFill/>
          <a:ln w="22225">
            <a:solidFill>
              <a:schemeClr val="accent2"/>
            </a:solidFill>
          </a:ln>
          <a:effectLst/>
          <a:scene3d>
            <a:camera prst="orthographicFront"/>
            <a:lightRig rig="threePt" dir="t">
              <a:rot lat="0" lon="0" rev="600000"/>
            </a:lightRig>
          </a:scene3d>
          <a:sp3d extrusionH="38100" contourW="38100">
            <a:bevelT w="88900" h="88900" prst="relaxedInset"/>
            <a:bevelB prst="relaxedInset"/>
            <a:extrusionClr>
              <a:schemeClr val="accent1"/>
            </a:extrusionClr>
            <a:contourClr>
              <a:srgbClr val="FFFF00"/>
            </a:contourClr>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nchor="ctr">
            <a:noAutofit/>
          </a:bodyPr>
          <a:p>
            <a:pPr>
              <a:lnSpc>
                <a:spcPct val="150000"/>
              </a:lnSpc>
              <a:spcBef>
                <a:spcPct val="0"/>
              </a:spcBef>
            </a:pPr>
            <a:endParaRPr lang="zh-CN" altLang="en-US" sz="3200" b="1" dirty="0" smtClean="0"/>
          </a:p>
          <a:p>
            <a:pPr>
              <a:lnSpc>
                <a:spcPct val="150000"/>
              </a:lnSpc>
              <a:spcBef>
                <a:spcPct val="0"/>
              </a:spcBef>
            </a:pPr>
            <a:r>
              <a:rPr lang="zh-CN" altLang="en-US" sz="3200" b="1" dirty="0" smtClean="0"/>
              <a:t>总体统筹教学设计：</a:t>
            </a:r>
            <a:endParaRPr lang="zh-CN" altLang="en-US" sz="3200" b="1" dirty="0" smtClean="0"/>
          </a:p>
          <a:p>
            <a:pPr>
              <a:lnSpc>
                <a:spcPct val="150000"/>
              </a:lnSpc>
              <a:spcBef>
                <a:spcPct val="0"/>
              </a:spcBef>
            </a:pPr>
            <a:r>
              <a:rPr lang="en-US" altLang="zh-CN" sz="3200" b="1" dirty="0" smtClean="0">
                <a:solidFill>
                  <a:srgbClr val="FF0000"/>
                </a:solidFill>
                <a:latin typeface="+mj-ea"/>
                <a:ea typeface="+mj-ea"/>
              </a:rPr>
              <a:t>  </a:t>
            </a:r>
            <a:r>
              <a:rPr lang="zh-CN" altLang="en-US" sz="3200" b="1" dirty="0" smtClean="0">
                <a:solidFill>
                  <a:srgbClr val="FF0000"/>
                </a:solidFill>
                <a:latin typeface="+mj-ea"/>
                <a:ea typeface="+mj-ea"/>
              </a:rPr>
              <a:t>主要教学内容重复或缺失</a:t>
            </a:r>
            <a:endParaRPr lang="en-US" altLang="zh-CN" sz="3200" b="1" dirty="0" smtClean="0">
              <a:solidFill>
                <a:srgbClr val="FF0000"/>
              </a:solidFill>
              <a:latin typeface="+mj-ea"/>
              <a:ea typeface="+mj-ea"/>
            </a:endParaRPr>
          </a:p>
          <a:p>
            <a:pPr>
              <a:lnSpc>
                <a:spcPct val="150000"/>
              </a:lnSpc>
              <a:spcBef>
                <a:spcPct val="0"/>
              </a:spcBef>
            </a:pPr>
            <a:r>
              <a:rPr lang="en-US" altLang="zh-CN" sz="3200" b="1" dirty="0" smtClean="0">
                <a:solidFill>
                  <a:srgbClr val="FF0000"/>
                </a:solidFill>
                <a:latin typeface="+mj-ea"/>
                <a:ea typeface="+mj-ea"/>
              </a:rPr>
              <a:t>  </a:t>
            </a:r>
            <a:r>
              <a:rPr lang="zh-CN" altLang="en-US" sz="3200" b="1" dirty="0" smtClean="0">
                <a:solidFill>
                  <a:srgbClr val="FF0000"/>
                </a:solidFill>
                <a:latin typeface="+mj-ea"/>
                <a:ea typeface="+mj-ea"/>
              </a:rPr>
              <a:t>不同类型课程应有其支撑重点</a:t>
            </a:r>
            <a:endParaRPr lang="zh-CN" altLang="en-US" sz="3200" b="1" dirty="0" smtClean="0"/>
          </a:p>
          <a:p>
            <a:pPr>
              <a:lnSpc>
                <a:spcPct val="150000"/>
              </a:lnSpc>
              <a:spcBef>
                <a:spcPct val="0"/>
              </a:spcBef>
            </a:pPr>
            <a:r>
              <a:rPr lang="en-US" altLang="zh-CN" sz="3200" b="1" dirty="0" smtClean="0">
                <a:solidFill>
                  <a:srgbClr val="FF0000"/>
                </a:solidFill>
                <a:latin typeface="+mj-ea"/>
                <a:ea typeface="+mj-ea"/>
                <a:sym typeface="+mn-ea"/>
              </a:rPr>
              <a:t>  </a:t>
            </a:r>
            <a:r>
              <a:rPr lang="zh-CN" altLang="en-US" sz="3200" b="1" dirty="0" smtClean="0">
                <a:solidFill>
                  <a:srgbClr val="FF0000"/>
                </a:solidFill>
                <a:latin typeface="+mj-ea"/>
                <a:ea typeface="+mj-ea"/>
                <a:sym typeface="+mn-ea"/>
              </a:rPr>
              <a:t>毕业要求指标点应全覆盖</a:t>
            </a:r>
            <a:endParaRPr lang="zh-CN" altLang="en-US" sz="3200" b="1" dirty="0" smtClean="0">
              <a:solidFill>
                <a:srgbClr val="FF0000"/>
              </a:solidFill>
              <a:latin typeface="+mj-ea"/>
              <a:ea typeface="+mj-ea"/>
              <a:sym typeface="+mn-ea"/>
            </a:endParaRPr>
          </a:p>
          <a:p>
            <a:pPr>
              <a:lnSpc>
                <a:spcPct val="150000"/>
              </a:lnSpc>
              <a:spcBef>
                <a:spcPct val="0"/>
              </a:spcBef>
            </a:pPr>
            <a:r>
              <a:rPr lang="en-US" altLang="zh-CN" sz="3200" b="1" dirty="0" smtClean="0">
                <a:solidFill>
                  <a:srgbClr val="FF0000"/>
                </a:solidFill>
                <a:latin typeface="+mj-ea"/>
                <a:ea typeface="+mj-ea"/>
              </a:rPr>
              <a:t>  </a:t>
            </a:r>
            <a:r>
              <a:rPr lang="zh-CN" altLang="en-US" sz="3200" b="1" dirty="0" smtClean="0">
                <a:solidFill>
                  <a:srgbClr val="FF0000"/>
                </a:solidFill>
                <a:latin typeface="+mj-ea"/>
                <a:ea typeface="+mj-ea"/>
              </a:rPr>
              <a:t>核心课程综合训练支撑核心能力</a:t>
            </a:r>
            <a:endParaRPr lang="zh-CN" altLang="en-US" sz="3200" b="1" dirty="0" smtClean="0">
              <a:solidFill>
                <a:srgbClr val="FF0000"/>
              </a:solidFill>
              <a:latin typeface="+mj-ea"/>
              <a:ea typeface="+mj-ea"/>
            </a:endParaRPr>
          </a:p>
          <a:p>
            <a:pPr>
              <a:lnSpc>
                <a:spcPct val="150000"/>
              </a:lnSpc>
              <a:spcBef>
                <a:spcPct val="0"/>
              </a:spcBef>
            </a:pPr>
            <a:endParaRPr lang="en-US" altLang="zh-CN" sz="3200" b="1" dirty="0" smtClean="0">
              <a:solidFill>
                <a:srgbClr val="FF0000"/>
              </a:solidFill>
              <a:latin typeface="+mj-ea"/>
              <a:ea typeface="+mj-ea"/>
            </a:endParaRPr>
          </a:p>
          <a:p>
            <a:pPr>
              <a:lnSpc>
                <a:spcPct val="150000"/>
              </a:lnSpc>
              <a:spcBef>
                <a:spcPct val="0"/>
              </a:spcBef>
            </a:pPr>
            <a:endParaRPr lang="en-US" altLang="zh-CN" sz="3200" b="1" dirty="0" smtClean="0">
              <a:solidFill>
                <a:srgbClr val="FF0000"/>
              </a:solidFill>
              <a:latin typeface="+mj-ea"/>
              <a:ea typeface="+mj-ea"/>
            </a:endParaRPr>
          </a:p>
        </p:txBody>
      </p:sp>
      <p:sp>
        <p:nvSpPr>
          <p:cNvPr id="15" name="TextBox 14"/>
          <p:cNvSpPr txBox="1">
            <a:spLocks noChangeArrowheads="1"/>
          </p:cNvSpPr>
          <p:nvPr>
            <p:custDataLst>
              <p:tags r:id="rId5"/>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5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教学大纲模板</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3" name="文本框 14"/>
          <p:cNvSpPr txBox="1">
            <a:spLocks noChangeArrowheads="1"/>
          </p:cNvSpPr>
          <p:nvPr/>
        </p:nvSpPr>
        <p:spPr bwMode="auto">
          <a:xfrm>
            <a:off x="2194560" y="765175"/>
            <a:ext cx="6666865" cy="3971290"/>
          </a:xfrm>
          <a:prstGeom prst="rect">
            <a:avLst/>
          </a:prstGeom>
          <a:noFill/>
          <a:ln w="9525">
            <a:noFill/>
            <a:miter lim="800000"/>
          </a:ln>
        </p:spPr>
        <p:txBody>
          <a:bodyPr wrap="square">
            <a:noAutofit/>
          </a:bodyPr>
          <a:lstStyle/>
          <a:p>
            <a:pPr algn="l" eaLnBrk="0" hangingPunct="0">
              <a:lnSpc>
                <a:spcPct val="170000"/>
              </a:lnSpc>
              <a:buClrTx/>
              <a:buSzTx/>
              <a:buFont typeface="Arial" panose="020B0604020202020204" pitchFamily="34" charset="0"/>
              <a:buNone/>
              <a:tabLst>
                <a:tab pos="406400" algn="l"/>
              </a:tabLst>
            </a:pPr>
            <a:r>
              <a:rPr lang="zh-CN" altLang="en-US" sz="1600" b="1" dirty="0">
                <a:solidFill>
                  <a:schemeClr val="accent1"/>
                </a:solidFill>
                <a:ea typeface="Microsoft YaHei UI" panose="020B0503020204020204" pitchFamily="34" charset="-122"/>
              </a:rPr>
              <a:t>1.</a:t>
            </a:r>
            <a:r>
              <a:rPr lang="zh-CN" altLang="en-US" sz="1600" b="1" dirty="0">
                <a:solidFill>
                  <a:schemeClr val="accent1"/>
                </a:solidFill>
                <a:ea typeface="Microsoft YaHei UI" panose="020B0503020204020204" pitchFamily="34" charset="-122"/>
                <a:hlinkClick r:id="rId4" action="ppaction://hlinkfile"/>
              </a:rPr>
              <a:t>理论课程教学大纲模板</a:t>
            </a:r>
            <a:endParaRPr lang="zh-CN" altLang="en-US" sz="1600" b="1" dirty="0">
              <a:solidFill>
                <a:schemeClr val="accent1"/>
              </a:solidFill>
              <a:ea typeface="Microsoft YaHei UI" panose="020B0503020204020204" pitchFamily="34" charset="-122"/>
            </a:endParaRPr>
          </a:p>
          <a:p>
            <a:pPr algn="l" eaLnBrk="0" hangingPunct="0">
              <a:lnSpc>
                <a:spcPct val="170000"/>
              </a:lnSpc>
              <a:buClrTx/>
              <a:buSzTx/>
              <a:buFont typeface="Arial" panose="020B0604020202020204" pitchFamily="34" charset="0"/>
              <a:buNone/>
              <a:tabLst>
                <a:tab pos="406400" algn="l"/>
              </a:tabLst>
            </a:pPr>
            <a:r>
              <a:rPr lang="zh-CN" altLang="en-US" sz="1600" b="1" dirty="0">
                <a:solidFill>
                  <a:schemeClr val="accent1"/>
                </a:solidFill>
                <a:ea typeface="Microsoft YaHei UI" panose="020B0503020204020204" pitchFamily="34" charset="-122"/>
              </a:rPr>
              <a:t>2.</a:t>
            </a:r>
            <a:r>
              <a:rPr lang="zh-CN" altLang="en-US" sz="1600" b="1" dirty="0">
                <a:solidFill>
                  <a:schemeClr val="accent1"/>
                </a:solidFill>
                <a:ea typeface="Microsoft YaHei UI" panose="020B0503020204020204" pitchFamily="34" charset="-122"/>
                <a:hlinkClick r:id="rId5" action="ppaction://hlinkfile"/>
              </a:rPr>
              <a:t>理论课程+实验教学大纲模板</a:t>
            </a:r>
            <a:endParaRPr lang="zh-CN" altLang="en-US" sz="1600" b="1" dirty="0">
              <a:solidFill>
                <a:schemeClr val="accent1"/>
              </a:solidFill>
              <a:ea typeface="Microsoft YaHei UI" panose="020B0503020204020204" pitchFamily="34" charset="-122"/>
            </a:endParaRPr>
          </a:p>
          <a:p>
            <a:pPr algn="l" eaLnBrk="0" hangingPunct="0">
              <a:lnSpc>
                <a:spcPct val="170000"/>
              </a:lnSpc>
              <a:buClrTx/>
              <a:buSzTx/>
              <a:buFont typeface="Arial" panose="020B0604020202020204" pitchFamily="34" charset="0"/>
              <a:buNone/>
              <a:tabLst>
                <a:tab pos="406400" algn="l"/>
              </a:tabLst>
            </a:pPr>
            <a:r>
              <a:rPr lang="zh-CN" altLang="en-US" sz="1600" b="1" dirty="0">
                <a:solidFill>
                  <a:schemeClr val="accent1"/>
                </a:solidFill>
                <a:ea typeface="Microsoft YaHei UI" panose="020B0503020204020204" pitchFamily="34" charset="-122"/>
              </a:rPr>
              <a:t>3.</a:t>
            </a:r>
            <a:r>
              <a:rPr lang="zh-CN" altLang="en-US" sz="1600" b="1" dirty="0">
                <a:solidFill>
                  <a:schemeClr val="accent1"/>
                </a:solidFill>
                <a:ea typeface="Microsoft YaHei UI" panose="020B0503020204020204" pitchFamily="34" charset="-122"/>
                <a:hlinkClick r:id="rId6" action="ppaction://hlinkfile"/>
              </a:rPr>
              <a:t>理论课程+综合训练教学大纲模板</a:t>
            </a:r>
            <a:endParaRPr lang="zh-CN" altLang="en-US" sz="1600" b="1" dirty="0">
              <a:solidFill>
                <a:schemeClr val="accent1"/>
              </a:solidFill>
              <a:ea typeface="Microsoft YaHei UI" panose="020B0503020204020204" pitchFamily="34" charset="-122"/>
            </a:endParaRPr>
          </a:p>
          <a:p>
            <a:pPr algn="l" eaLnBrk="0" hangingPunct="0">
              <a:lnSpc>
                <a:spcPct val="170000"/>
              </a:lnSpc>
              <a:buClrTx/>
              <a:buSzTx/>
              <a:buFont typeface="Arial" panose="020B0604020202020204" pitchFamily="34" charset="0"/>
              <a:buNone/>
              <a:tabLst>
                <a:tab pos="406400" algn="l"/>
              </a:tabLst>
            </a:pPr>
            <a:r>
              <a:rPr lang="zh-CN" altLang="en-US" sz="1600" b="1" dirty="0">
                <a:solidFill>
                  <a:schemeClr val="accent1"/>
                </a:solidFill>
                <a:ea typeface="Microsoft YaHei UI" panose="020B0503020204020204" pitchFamily="34" charset="-122"/>
              </a:rPr>
              <a:t>4.</a:t>
            </a:r>
            <a:r>
              <a:rPr lang="zh-CN" altLang="en-US" sz="1600" b="1" dirty="0">
                <a:solidFill>
                  <a:schemeClr val="accent1"/>
                </a:solidFill>
                <a:ea typeface="Microsoft YaHei UI" panose="020B0503020204020204" pitchFamily="34" charset="-122"/>
                <a:hlinkClick r:id="rId7" action="ppaction://hlinkfile"/>
              </a:rPr>
              <a:t>理论课程+实验+综合训练教学大纲模板</a:t>
            </a:r>
            <a:endParaRPr lang="zh-CN" altLang="en-US" sz="1600" b="1" dirty="0">
              <a:solidFill>
                <a:schemeClr val="accent1"/>
              </a:solidFill>
              <a:ea typeface="Microsoft YaHei UI" panose="020B0503020204020204" pitchFamily="34" charset="-122"/>
            </a:endParaRPr>
          </a:p>
          <a:p>
            <a:pPr algn="l" eaLnBrk="0" hangingPunct="0">
              <a:lnSpc>
                <a:spcPct val="170000"/>
              </a:lnSpc>
              <a:buClrTx/>
              <a:buSzTx/>
              <a:buFont typeface="Arial" panose="020B0604020202020204" pitchFamily="34" charset="0"/>
              <a:buNone/>
              <a:tabLst>
                <a:tab pos="406400" algn="l"/>
              </a:tabLst>
            </a:pPr>
            <a:r>
              <a:rPr lang="zh-CN" altLang="en-US" sz="1600" b="1" dirty="0">
                <a:solidFill>
                  <a:schemeClr val="accent1"/>
                </a:solidFill>
                <a:ea typeface="Microsoft YaHei UI" panose="020B0503020204020204" pitchFamily="34" charset="-122"/>
              </a:rPr>
              <a:t>5.</a:t>
            </a:r>
            <a:r>
              <a:rPr lang="zh-CN" altLang="en-US" sz="1600" b="1" dirty="0">
                <a:solidFill>
                  <a:schemeClr val="accent1"/>
                </a:solidFill>
                <a:ea typeface="Microsoft YaHei UI" panose="020B0503020204020204" pitchFamily="34" charset="-122"/>
                <a:hlinkClick r:id="rId8" action="ppaction://hlinkfile"/>
              </a:rPr>
              <a:t>独立实验教学大纲模板</a:t>
            </a:r>
            <a:endParaRPr lang="zh-CN" altLang="en-US" sz="1600" b="1" dirty="0">
              <a:solidFill>
                <a:schemeClr val="accent1"/>
              </a:solidFill>
              <a:ea typeface="Microsoft YaHei UI" panose="020B0503020204020204" pitchFamily="34" charset="-122"/>
            </a:endParaRPr>
          </a:p>
          <a:p>
            <a:pPr algn="l" eaLnBrk="0" hangingPunct="0">
              <a:lnSpc>
                <a:spcPct val="170000"/>
              </a:lnSpc>
              <a:buClrTx/>
              <a:buSzTx/>
              <a:buFont typeface="Arial" panose="020B0604020202020204" pitchFamily="34" charset="0"/>
              <a:buNone/>
              <a:tabLst>
                <a:tab pos="406400" algn="l"/>
              </a:tabLst>
            </a:pPr>
            <a:r>
              <a:rPr lang="zh-CN" altLang="en-US" sz="1600" b="1" dirty="0">
                <a:solidFill>
                  <a:schemeClr val="accent1"/>
                </a:solidFill>
                <a:ea typeface="Microsoft YaHei UI" panose="020B0503020204020204" pitchFamily="34" charset="-122"/>
              </a:rPr>
              <a:t>6.</a:t>
            </a:r>
            <a:r>
              <a:rPr lang="zh-CN" altLang="en-US" sz="1600" b="1" dirty="0">
                <a:solidFill>
                  <a:schemeClr val="accent1"/>
                </a:solidFill>
                <a:ea typeface="Microsoft YaHei UI" panose="020B0503020204020204" pitchFamily="34" charset="-122"/>
                <a:hlinkClick r:id="rId9" action="ppaction://hlinkfile"/>
              </a:rPr>
              <a:t>独立训练（实践）类教学大纲模板</a:t>
            </a:r>
            <a:endParaRPr lang="zh-CN" altLang="en-US" sz="1600" b="1" dirty="0">
              <a:solidFill>
                <a:schemeClr val="accent1"/>
              </a:solidFill>
              <a:ea typeface="Microsoft YaHei UI" panose="020B0503020204020204" pitchFamily="34" charset="-122"/>
            </a:endParaRPr>
          </a:p>
          <a:p>
            <a:pPr algn="l" eaLnBrk="0" hangingPunct="0">
              <a:lnSpc>
                <a:spcPct val="170000"/>
              </a:lnSpc>
              <a:buClrTx/>
              <a:buSzTx/>
              <a:buFont typeface="Arial" panose="020B0604020202020204" pitchFamily="34" charset="0"/>
              <a:buNone/>
              <a:tabLst>
                <a:tab pos="406400" algn="l"/>
              </a:tabLst>
            </a:pPr>
            <a:r>
              <a:rPr lang="zh-CN" altLang="en-US" sz="1600" b="1" dirty="0">
                <a:solidFill>
                  <a:schemeClr val="accent1"/>
                </a:solidFill>
                <a:ea typeface="Microsoft YaHei UI" panose="020B0503020204020204" pitchFamily="34" charset="-122"/>
              </a:rPr>
              <a:t>7</a:t>
            </a:r>
            <a:r>
              <a:rPr lang="en-US" altLang="zh-CN" sz="1600" b="1" dirty="0">
                <a:solidFill>
                  <a:schemeClr val="accent1"/>
                </a:solidFill>
                <a:ea typeface="Microsoft YaHei UI" panose="020B0503020204020204" pitchFamily="34" charset="-122"/>
              </a:rPr>
              <a:t>.</a:t>
            </a:r>
            <a:r>
              <a:rPr lang="zh-CN" altLang="en-US" sz="1600" b="1" dirty="0">
                <a:solidFill>
                  <a:schemeClr val="accent1"/>
                </a:solidFill>
                <a:ea typeface="Microsoft YaHei UI" panose="020B0503020204020204" pitchFamily="34" charset="-122"/>
                <a:hlinkClick r:id="rId10" action="ppaction://hlinkfile"/>
              </a:rPr>
              <a:t>体育类（理论课程+训练）教学大纲模板</a:t>
            </a:r>
            <a:endParaRPr lang="zh-CN" altLang="en-US" sz="1600" b="1" dirty="0">
              <a:solidFill>
                <a:schemeClr val="accent1"/>
              </a:solidFill>
              <a:ea typeface="Microsoft YaHei UI" panose="020B0503020204020204" pitchFamily="34" charset="-122"/>
            </a:endParaRPr>
          </a:p>
          <a:p>
            <a:pPr algn="l" eaLnBrk="0" hangingPunct="0">
              <a:lnSpc>
                <a:spcPct val="170000"/>
              </a:lnSpc>
              <a:buClrTx/>
              <a:buSzTx/>
              <a:buFont typeface="Arial" panose="020B0604020202020204" pitchFamily="34" charset="0"/>
              <a:buNone/>
              <a:tabLst>
                <a:tab pos="406400" algn="l"/>
              </a:tabLst>
            </a:pPr>
            <a:r>
              <a:rPr lang="zh-CN" altLang="en-US" sz="1600" b="1" dirty="0">
                <a:solidFill>
                  <a:schemeClr val="accent1"/>
                </a:solidFill>
                <a:ea typeface="Microsoft YaHei UI" panose="020B0503020204020204" pitchFamily="34" charset="-122"/>
              </a:rPr>
              <a:t>8.</a:t>
            </a:r>
            <a:r>
              <a:rPr lang="zh-CN" altLang="en-US" sz="1600" b="1" dirty="0">
                <a:solidFill>
                  <a:schemeClr val="accent1"/>
                </a:solidFill>
                <a:ea typeface="Microsoft YaHei UI" panose="020B0503020204020204" pitchFamily="34" charset="-122"/>
                <a:hlinkClick r:id="rId11" action="ppaction://hlinkfile"/>
              </a:rPr>
              <a:t>实习教学大纲模板</a:t>
            </a:r>
            <a:endParaRPr lang="zh-CN" altLang="en-US" sz="1600" b="1" dirty="0">
              <a:solidFill>
                <a:schemeClr val="accent1"/>
              </a:solidFill>
              <a:ea typeface="Microsoft YaHei UI" panose="020B0503020204020204" pitchFamily="34" charset="-122"/>
            </a:endParaRPr>
          </a:p>
          <a:p>
            <a:pPr algn="l" eaLnBrk="0" hangingPunct="0">
              <a:lnSpc>
                <a:spcPct val="170000"/>
              </a:lnSpc>
              <a:buClrTx/>
              <a:buSzTx/>
              <a:buFont typeface="Arial" panose="020B0604020202020204" pitchFamily="34" charset="0"/>
              <a:buNone/>
              <a:tabLst>
                <a:tab pos="406400" algn="l"/>
              </a:tabLst>
            </a:pPr>
            <a:r>
              <a:rPr lang="zh-CN" altLang="en-US" sz="1600" b="1" dirty="0">
                <a:solidFill>
                  <a:schemeClr val="accent1"/>
                </a:solidFill>
                <a:ea typeface="Microsoft YaHei UI" panose="020B0503020204020204" pitchFamily="34" charset="-122"/>
              </a:rPr>
              <a:t>9.</a:t>
            </a:r>
            <a:r>
              <a:rPr lang="zh-CN" altLang="en-US" sz="1600" b="1" dirty="0">
                <a:solidFill>
                  <a:schemeClr val="accent1"/>
                </a:solidFill>
                <a:ea typeface="Microsoft YaHei UI" panose="020B0503020204020204" pitchFamily="34" charset="-122"/>
                <a:hlinkClick r:id="rId12" action="ppaction://hlinkfile"/>
              </a:rPr>
              <a:t>毕业设计（论文）教学大纲模板</a:t>
            </a:r>
            <a:endParaRPr lang="zh-CN" altLang="en-US" sz="1600" b="1" dirty="0">
              <a:solidFill>
                <a:schemeClr val="accent1"/>
              </a:solidFill>
              <a:ea typeface="Microsoft YaHei UI" panose="020B0503020204020204" pitchFamily="34" charset="-122"/>
            </a:endParaRPr>
          </a:p>
        </p:txBody>
      </p:sp>
      <p:cxnSp>
        <p:nvCxnSpPr>
          <p:cNvPr id="2" name="直接连接符 1"/>
          <p:cNvCxnSpPr/>
          <p:nvPr/>
        </p:nvCxnSpPr>
        <p:spPr>
          <a:xfrm flipV="1">
            <a:off x="2342515" y="699770"/>
            <a:ext cx="6749415" cy="19050"/>
          </a:xfrm>
          <a:prstGeom prst="line">
            <a:avLst/>
          </a:prstGeom>
          <a:ln w="28575"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2112010" y="4660265"/>
            <a:ext cx="6749415" cy="19050"/>
          </a:xfrm>
          <a:prstGeom prst="line">
            <a:avLst/>
          </a:prstGeom>
          <a:ln w="28575"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5" name="TextBox 14"/>
          <p:cNvSpPr txBox="1">
            <a:spLocks noChangeArrowheads="1"/>
          </p:cNvSpPr>
          <p:nvPr>
            <p:custDataLst>
              <p:tags r:id="rId13"/>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par>
    </p:tnLst>
    <p:bldLst>
      <p:bldP spid="13"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stretch>
            <a:fillRect/>
          </a:stretch>
        </p:blipFill>
        <p:spPr>
          <a:xfrm>
            <a:off x="-117308" y="0"/>
            <a:ext cx="1967164" cy="1705476"/>
          </a:xfrm>
          <a:prstGeom prst="rect">
            <a:avLst/>
          </a:prstGeom>
          <a:effectLst>
            <a:softEdge rad="317500"/>
          </a:effectLst>
        </p:spPr>
      </p:pic>
      <p:cxnSp>
        <p:nvCxnSpPr>
          <p:cNvPr id="4" name="直接连接符 3"/>
          <p:cNvCxnSpPr/>
          <p:nvPr/>
        </p:nvCxnSpPr>
        <p:spPr>
          <a:xfrm flipH="1">
            <a:off x="0" y="163564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2" y="3935017"/>
            <a:ext cx="1670447"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p:cNvCxnSpPr/>
          <p:nvPr/>
        </p:nvCxnSpPr>
        <p:spPr>
          <a:xfrm flipH="1">
            <a:off x="0" y="3795886"/>
            <a:ext cx="16383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31"/>
          <p:cNvSpPr/>
          <p:nvPr/>
        </p:nvSpPr>
        <p:spPr>
          <a:xfrm>
            <a:off x="2270523" y="222647"/>
            <a:ext cx="6873478" cy="371475"/>
          </a:xfrm>
          <a:custGeom>
            <a:avLst/>
            <a:gdLst>
              <a:gd name="connsiteX0" fmla="*/ 1 w 11365843"/>
              <a:gd name="connsiteY0" fmla="*/ 0 h 495013"/>
              <a:gd name="connsiteX1" fmla="*/ 11365843 w 11365843"/>
              <a:gd name="connsiteY1" fmla="*/ 0 h 495013"/>
              <a:gd name="connsiteX2" fmla="*/ 11365843 w 11365843"/>
              <a:gd name="connsiteY2" fmla="*/ 495013 h 495013"/>
              <a:gd name="connsiteX3" fmla="*/ 0 w 11365843"/>
              <a:gd name="connsiteY3" fmla="*/ 495013 h 495013"/>
              <a:gd name="connsiteX4" fmla="*/ 22394 w 11365843"/>
              <a:gd name="connsiteY4" fmla="*/ 467871 h 495013"/>
              <a:gd name="connsiteX5" fmla="*/ 89706 w 11365843"/>
              <a:gd name="connsiteY5" fmla="*/ 247506 h 495013"/>
              <a:gd name="connsiteX6" fmla="*/ 22394 w 11365843"/>
              <a:gd name="connsiteY6" fmla="*/ 27141 h 495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65843" h="495013">
                <a:moveTo>
                  <a:pt x="1" y="0"/>
                </a:moveTo>
                <a:lnTo>
                  <a:pt x="11365843" y="0"/>
                </a:lnTo>
                <a:lnTo>
                  <a:pt x="11365843" y="495013"/>
                </a:lnTo>
                <a:lnTo>
                  <a:pt x="0" y="495013"/>
                </a:lnTo>
                <a:lnTo>
                  <a:pt x="22394" y="467871"/>
                </a:lnTo>
                <a:cubicBezTo>
                  <a:pt x="64892" y="404966"/>
                  <a:pt x="89706" y="329134"/>
                  <a:pt x="89706" y="247506"/>
                </a:cubicBezTo>
                <a:cubicBezTo>
                  <a:pt x="89706" y="165878"/>
                  <a:pt x="64892" y="90046"/>
                  <a:pt x="22394" y="27141"/>
                </a:cubicBezTo>
                <a:close/>
              </a:path>
            </a:pathLst>
          </a:custGeom>
          <a:ln>
            <a:no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9" name="Picture 12" descr="QQ截图2014040110041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8070" y="148090"/>
            <a:ext cx="54075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17"/>
          <p:cNvSpPr txBox="1">
            <a:spLocks noChangeArrowheads="1"/>
          </p:cNvSpPr>
          <p:nvPr/>
        </p:nvSpPr>
        <p:spPr bwMode="auto">
          <a:xfrm>
            <a:off x="2267744" y="195486"/>
            <a:ext cx="687625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bg1"/>
                </a:solidFill>
                <a:latin typeface="微软雅黑" panose="020B0503020204020204" pitchFamily="34" charset="-122"/>
                <a:ea typeface="微软雅黑" panose="020B0503020204020204" pitchFamily="34" charset="-122"/>
              </a:rPr>
              <a:t>教学大纲设计</a:t>
            </a:r>
            <a:endParaRPr lang="zh-CN" altLang="en-US" sz="2500" dirty="0">
              <a:solidFill>
                <a:schemeClr val="bg1"/>
              </a:solidFill>
              <a:latin typeface="微软雅黑" panose="020B0503020204020204" pitchFamily="34" charset="-122"/>
              <a:ea typeface="微软雅黑" panose="020B0503020204020204" pitchFamily="34" charset="-122"/>
            </a:endParaRPr>
          </a:p>
        </p:txBody>
      </p:sp>
      <p:sp>
        <p:nvSpPr>
          <p:cNvPr id="14" name="Rectangle 59"/>
          <p:cNvSpPr>
            <a:spLocks noChangeArrowheads="1"/>
          </p:cNvSpPr>
          <p:nvPr/>
        </p:nvSpPr>
        <p:spPr bwMode="auto">
          <a:xfrm>
            <a:off x="3059832" y="1491630"/>
            <a:ext cx="4464496" cy="306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Font typeface="Arial" panose="020B0604020202020204" pitchFamily="34" charset="0"/>
              <a:buNone/>
            </a:pPr>
            <a:endParaRPr lang="zh-CN" altLang="en-US" sz="1800" u="none" dirty="0">
              <a:solidFill>
                <a:srgbClr val="FF0000"/>
              </a:solidFill>
              <a:latin typeface="Arial" panose="020B0604020202020204" pitchFamily="34" charset="0"/>
              <a:ea typeface="黑体" panose="02010609060101010101" pitchFamily="49" charset="-122"/>
            </a:endParaRPr>
          </a:p>
        </p:txBody>
      </p:sp>
      <p:sp>
        <p:nvSpPr>
          <p:cNvPr id="11" name="文本框 17"/>
          <p:cNvSpPr txBox="1">
            <a:spLocks noChangeArrowheads="1"/>
          </p:cNvSpPr>
          <p:nvPr/>
        </p:nvSpPr>
        <p:spPr bwMode="auto">
          <a:xfrm>
            <a:off x="2052320" y="790575"/>
            <a:ext cx="310515" cy="570230"/>
          </a:xfrm>
          <a:prstGeom prst="rect">
            <a:avLst/>
          </a:prstGeom>
          <a:noFill/>
          <a:ln>
            <a:noFill/>
          </a:ln>
        </p:spPr>
        <p:txBody>
          <a:bodyPr wrap="non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endParaRPr lang="zh-CN" altLang="en-US" sz="3200" b="1" dirty="0" smtClean="0">
              <a:solidFill>
                <a:srgbClr val="FF0000"/>
              </a:solidFill>
              <a:latin typeface="+mj-ea"/>
              <a:ea typeface="+mj-ea"/>
            </a:endParaRPr>
          </a:p>
        </p:txBody>
      </p:sp>
      <p:sp>
        <p:nvSpPr>
          <p:cNvPr id="13" name="文本框 14"/>
          <p:cNvSpPr txBox="1">
            <a:spLocks noChangeArrowheads="1"/>
          </p:cNvSpPr>
          <p:nvPr/>
        </p:nvSpPr>
        <p:spPr bwMode="auto">
          <a:xfrm>
            <a:off x="2267585" y="1444625"/>
            <a:ext cx="6666865" cy="1346835"/>
          </a:xfrm>
          <a:prstGeom prst="rect">
            <a:avLst/>
          </a:prstGeom>
          <a:noFill/>
          <a:ln w="9525">
            <a:noFill/>
            <a:miter lim="800000"/>
          </a:ln>
        </p:spPr>
        <p:txBody>
          <a:bodyPr wrap="square">
            <a:spAutoFit/>
          </a:bodyPr>
          <a:lstStyle/>
          <a:p>
            <a:pPr eaLnBrk="0" hangingPunct="0">
              <a:lnSpc>
                <a:spcPct val="170000"/>
              </a:lnSpc>
              <a:buClrTx/>
              <a:buSzTx/>
              <a:buFont typeface="Arial" panose="020B0604020202020204" pitchFamily="34" charset="0"/>
              <a:buNone/>
              <a:tabLst>
                <a:tab pos="406400" algn="l"/>
              </a:tabLst>
            </a:pPr>
            <a:r>
              <a:rPr lang="en-US" altLang="zh-CN" sz="2400" b="1" dirty="0">
                <a:solidFill>
                  <a:schemeClr val="accent1"/>
                </a:solidFill>
                <a:ea typeface="Microsoft YaHei UI" panose="020B0503020204020204" pitchFamily="34" charset="-122"/>
              </a:rPr>
              <a:t> </a:t>
            </a:r>
            <a:endParaRPr lang="zh-CN" altLang="en-US" sz="2400" b="1" dirty="0">
              <a:solidFill>
                <a:schemeClr val="accent1"/>
              </a:solidFill>
              <a:ea typeface="Microsoft YaHei UI" panose="020B0503020204020204" pitchFamily="34" charset="-122"/>
            </a:endParaRPr>
          </a:p>
          <a:p>
            <a:pPr eaLnBrk="0" hangingPunct="0">
              <a:lnSpc>
                <a:spcPct val="170000"/>
              </a:lnSpc>
              <a:buClrTx/>
              <a:buSzTx/>
              <a:buFont typeface="Arial" panose="020B0604020202020204" pitchFamily="34" charset="0"/>
              <a:buNone/>
              <a:tabLst>
                <a:tab pos="406400" algn="l"/>
              </a:tabLst>
            </a:pPr>
            <a:endParaRPr lang="zh-CN" altLang="en-US" sz="2400" b="1" dirty="0">
              <a:solidFill>
                <a:schemeClr val="accent1"/>
              </a:solidFill>
              <a:ea typeface="Microsoft YaHei UI" panose="020B0503020204020204" pitchFamily="34" charset="-122"/>
            </a:endParaRPr>
          </a:p>
        </p:txBody>
      </p:sp>
      <p:sp>
        <p:nvSpPr>
          <p:cNvPr id="15" name="TextBox 14"/>
          <p:cNvSpPr txBox="1">
            <a:spLocks noChangeArrowheads="1"/>
          </p:cNvSpPr>
          <p:nvPr>
            <p:custDataLst>
              <p:tags r:id="rId4"/>
            </p:custDataLst>
          </p:nvPr>
        </p:nvSpPr>
        <p:spPr bwMode="auto">
          <a:xfrm>
            <a:off x="-116840" y="1925320"/>
            <a:ext cx="1880870" cy="1691640"/>
          </a:xfrm>
          <a:prstGeom prst="rect">
            <a:avLst/>
          </a:prstGeom>
          <a:noFill/>
          <a:ln>
            <a:noFill/>
          </a:ln>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sz="1600" b="1" dirty="0">
              <a:solidFill>
                <a:schemeClr val="bg1"/>
              </a:solidFill>
              <a:latin typeface="黑体" panose="02010609060101010101" pitchFamily="49" charset="-122"/>
              <a:ea typeface="黑体" panose="02010609060101010101" pitchFamily="49" charset="-122"/>
            </a:endParaRPr>
          </a:p>
          <a:p>
            <a:pPr algn="ctr" eaLnBrk="1" hangingPunct="1">
              <a:defRPr/>
            </a:pPr>
            <a:r>
              <a:rPr lang="zh-CN" altLang="en-US" sz="1600" b="1" dirty="0">
                <a:solidFill>
                  <a:schemeClr val="tx2"/>
                </a:solidFill>
                <a:latin typeface="黑体" panose="02010609060101010101" pitchFamily="49" charset="-122"/>
                <a:ea typeface="黑体" panose="02010609060101010101" pitchFamily="49" charset="-122"/>
              </a:rPr>
              <a:t>第三部分</a:t>
            </a:r>
            <a:endParaRPr lang="zh-CN" altLang="en-US" sz="1600" b="1" dirty="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endParaRPr lang="zh-CN" altLang="en-US" sz="1600" b="1" dirty="0" smtClean="0">
              <a:solidFill>
                <a:schemeClr val="tx2"/>
              </a:solidFill>
              <a:latin typeface="黑体" panose="02010609060101010101" pitchFamily="49" charset="-122"/>
              <a:ea typeface="黑体" panose="02010609060101010101" pitchFamily="49" charset="-122"/>
            </a:endParaRPr>
          </a:p>
          <a:p>
            <a:pPr algn="ctr" eaLnBrk="1" hangingPunct="1">
              <a:defRPr/>
            </a:pPr>
            <a:r>
              <a:rPr lang="zh-CN" altLang="en-US" sz="2000" b="1" dirty="0">
                <a:solidFill>
                  <a:schemeClr val="tx2"/>
                </a:solidFill>
                <a:latin typeface="华文彩云" panose="02010800040101010101" charset="-122"/>
                <a:ea typeface="华文彩云" panose="02010800040101010101" charset="-122"/>
              </a:rPr>
              <a:t>教学大纲</a:t>
            </a:r>
            <a:endParaRPr lang="en-US" altLang="zh-CN" sz="1600" b="1" dirty="0" smtClean="0">
              <a:solidFill>
                <a:srgbClr val="C00000"/>
              </a:solidFill>
              <a:latin typeface="黑体" panose="02010609060101010101" pitchFamily="49" charset="-122"/>
              <a:ea typeface="黑体" panose="02010609060101010101" pitchFamily="49" charset="-122"/>
            </a:endParaRPr>
          </a:p>
          <a:p>
            <a:pPr algn="ctr" eaLnBrk="1" hangingPunct="1">
              <a:defRPr/>
            </a:pPr>
            <a:endParaRPr lang="en-US" altLang="zh-CN" sz="2000" b="1" dirty="0">
              <a:solidFill>
                <a:srgbClr val="C00000"/>
              </a:solidFill>
              <a:latin typeface="黑体" panose="02010609060101010101" pitchFamily="49" charset="-122"/>
              <a:ea typeface="黑体" panose="02010609060101010101" pitchFamily="49" charset="-122"/>
            </a:endParaRPr>
          </a:p>
        </p:txBody>
      </p:sp>
      <p:sp>
        <p:nvSpPr>
          <p:cNvPr id="100" name="文本框 99"/>
          <p:cNvSpPr txBox="1"/>
          <p:nvPr/>
        </p:nvSpPr>
        <p:spPr>
          <a:xfrm>
            <a:off x="1979930" y="806450"/>
            <a:ext cx="4524375" cy="460375"/>
          </a:xfrm>
          <a:prstGeom prst="rect">
            <a:avLst/>
          </a:prstGeom>
          <a:noFill/>
          <a:ln w="9525">
            <a:noFill/>
          </a:ln>
        </p:spPr>
        <p:txBody>
          <a:bodyPr wrap="square">
            <a:spAutoFit/>
          </a:bodyPr>
          <a:p>
            <a:pPr indent="356870"/>
            <a:r>
              <a:rPr lang="zh-CN" sz="2400" b="1">
                <a:ea typeface="宋体" panose="02010600030101010101" pitchFamily="2" charset="-122"/>
              </a:rPr>
              <a:t>一、课程基本信息</a:t>
            </a:r>
            <a:endParaRPr lang="zh-CN" altLang="en-US" sz="2400"/>
          </a:p>
        </p:txBody>
      </p:sp>
      <p:graphicFrame>
        <p:nvGraphicFramePr>
          <p:cNvPr id="7" name="表格 6"/>
          <p:cNvGraphicFramePr/>
          <p:nvPr>
            <p:custDataLst>
              <p:tags r:id="rId5"/>
            </p:custDataLst>
          </p:nvPr>
        </p:nvGraphicFramePr>
        <p:xfrm>
          <a:off x="1918970" y="1271905"/>
          <a:ext cx="6798945" cy="3395345"/>
        </p:xfrm>
        <a:graphic>
          <a:graphicData uri="http://schemas.openxmlformats.org/drawingml/2006/table">
            <a:tbl>
              <a:tblPr/>
              <a:tblGrid>
                <a:gridCol w="3506470"/>
                <a:gridCol w="3292475"/>
              </a:tblGrid>
              <a:tr h="504825">
                <a:tc>
                  <a:txBody>
                    <a:bodyPr/>
                    <a:p>
                      <a:pPr indent="0">
                        <a:buNone/>
                      </a:pPr>
                      <a:r>
                        <a:rPr lang="en-US" sz="2400" b="0">
                          <a:latin typeface="Times New Roman" panose="02020603050405020304" charset="0"/>
                          <a:cs typeface="Times New Roman" panose="02020603050405020304" charset="0"/>
                        </a:rPr>
                        <a:t>课程</a:t>
                      </a:r>
                      <a:r>
                        <a:rPr lang="en-US" sz="2400" b="0">
                          <a:latin typeface="仿宋_GB2312" panose="02010609030101010101" charset="-122"/>
                          <a:ea typeface="仿宋_GB2312" panose="02010609030101010101" charset="-122"/>
                          <a:cs typeface="仿宋_GB2312" panose="02010609030101010101" charset="-122"/>
                        </a:rPr>
                        <a:t>编码</a:t>
                      </a:r>
                      <a:r>
                        <a:rPr lang="en-US" sz="2400" b="0">
                          <a:latin typeface="Times New Roman" panose="02020603050405020304" charset="0"/>
                          <a:cs typeface="Times New Roman" panose="02020603050405020304" charset="0"/>
                        </a:rPr>
                        <a:t>：</a:t>
                      </a:r>
                      <a:endParaRPr lang="en-US" altLang="en-US" sz="2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400" b="0">
                          <a:latin typeface="仿宋_GB2312" panose="02010609030101010101" charset="-122"/>
                          <a:ea typeface="仿宋_GB2312" panose="02010609030101010101" charset="-122"/>
                          <a:cs typeface="仿宋_GB2312" panose="02010609030101010101" charset="-122"/>
                        </a:rPr>
                        <a:t>课程类别：</a:t>
                      </a:r>
                      <a:endParaRPr lang="en-US" altLang="en-US" sz="2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010285">
                <a:tc>
                  <a:txBody>
                    <a:bodyPr/>
                    <a:p>
                      <a:pPr indent="0">
                        <a:buNone/>
                      </a:pPr>
                      <a:r>
                        <a:rPr lang="en-US" sz="2400" b="0">
                          <a:latin typeface="仿宋_GB2312" panose="02010609030101010101" charset="-122"/>
                          <a:ea typeface="仿宋_GB2312" panose="02010609030101010101" charset="-122"/>
                          <a:cs typeface="仿宋_GB2312" panose="02010609030101010101" charset="-122"/>
                        </a:rPr>
                        <a:t>学分/学时：X学分/XX学时</a:t>
                      </a:r>
                      <a:endParaRPr lang="en-US" altLang="en-US" sz="2400" b="0">
                        <a:latin typeface="仿宋_GB2312" panose="02010609030101010101" charset="-122"/>
                        <a:ea typeface="仿宋_GB2312" panose="02010609030101010101" charset="-122"/>
                        <a:cs typeface="仿宋_GB2312" panose="0201060903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400" b="0">
                          <a:latin typeface="Times New Roman" panose="02020603050405020304" charset="0"/>
                          <a:cs typeface="Times New Roman" panose="02020603050405020304" charset="0"/>
                        </a:rPr>
                        <a:t>开课学期：</a:t>
                      </a:r>
                      <a:r>
                        <a:rPr lang="en-US" sz="2400" b="0">
                          <a:latin typeface="仿宋_GB2312" panose="02010609030101010101" charset="-122"/>
                          <a:ea typeface="仿宋_GB2312" panose="02010609030101010101" charset="-122"/>
                          <a:cs typeface="仿宋_GB2312" panose="02010609030101010101" charset="-122"/>
                        </a:rPr>
                        <a:t>第X学期</a:t>
                      </a:r>
                      <a:endParaRPr lang="en-US" altLang="en-US" sz="2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04825">
                <a:tc>
                  <a:txBody>
                    <a:bodyPr/>
                    <a:p>
                      <a:pPr indent="0">
                        <a:buNone/>
                      </a:pPr>
                      <a:r>
                        <a:rPr lang="en-US" sz="2400" b="0">
                          <a:latin typeface="Times New Roman" panose="02020603050405020304" charset="0"/>
                          <a:cs typeface="Times New Roman" panose="02020603050405020304" charset="0"/>
                        </a:rPr>
                        <a:t>开课单位：</a:t>
                      </a:r>
                      <a:endParaRPr lang="en-US" altLang="en-US" sz="2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400" b="0">
                          <a:latin typeface="Times New Roman" panose="02020603050405020304" charset="0"/>
                          <a:cs typeface="Times New Roman" panose="02020603050405020304" charset="0"/>
                        </a:rPr>
                        <a:t>适用专业：</a:t>
                      </a:r>
                      <a:endParaRPr lang="en-US" altLang="en-US" sz="2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504825">
                <a:tc gridSpan="2">
                  <a:txBody>
                    <a:bodyPr/>
                    <a:p>
                      <a:pPr indent="0">
                        <a:buNone/>
                      </a:pPr>
                      <a:r>
                        <a:rPr lang="en-US" sz="2400" b="0">
                          <a:latin typeface="Times New Roman" panose="02020603050405020304" charset="0"/>
                          <a:cs typeface="Times New Roman" panose="02020603050405020304" charset="0"/>
                        </a:rPr>
                        <a:t>先修课程：</a:t>
                      </a:r>
                      <a:r>
                        <a:rPr lang="en-US" sz="2400" b="0">
                          <a:latin typeface="仿宋_GB2312" panose="02010609030101010101" charset="-122"/>
                          <a:ea typeface="仿宋_GB2312" panose="02010609030101010101" charset="-122"/>
                          <a:cs typeface="仿宋_GB2312" panose="02010609030101010101" charset="-122"/>
                        </a:rPr>
                        <a:t>《XX》《XX》《XX》《XX》</a:t>
                      </a:r>
                      <a:endParaRPr lang="en-US" altLang="en-US" sz="2400" b="0">
                        <a:latin typeface="Times New Roman" panose="02020603050405020304" charset="0"/>
                        <a:ea typeface="Times New Roman" panose="02020603050405020304" charset="0"/>
                        <a:cs typeface="Times New Roman" panose="02020603050405020304" charset="0"/>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504825">
                <a:tc>
                  <a:txBody>
                    <a:bodyPr/>
                    <a:p>
                      <a:pPr indent="0">
                        <a:buNone/>
                      </a:pPr>
                      <a:r>
                        <a:rPr lang="en-US" sz="2400" b="0">
                          <a:latin typeface="仿宋_GB2312" panose="02010609030101010101" charset="-122"/>
                          <a:ea typeface="仿宋_GB2312" panose="02010609030101010101" charset="-122"/>
                          <a:cs typeface="仿宋_GB2312" panose="02010609030101010101" charset="-122"/>
                        </a:rPr>
                        <a:t>大纲执笔：</a:t>
                      </a:r>
                      <a:endParaRPr lang="en-US" altLang="en-US" sz="2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2400" b="0">
                          <a:latin typeface="仿宋_GB2312" panose="02010609030101010101" charset="-122"/>
                          <a:ea typeface="仿宋_GB2312" panose="02010609030101010101" charset="-122"/>
                          <a:cs typeface="仿宋_GB2312" panose="02010609030101010101" charset="-122"/>
                        </a:rPr>
                        <a:t>审 核 人：</a:t>
                      </a:r>
                      <a:endParaRPr lang="en-US" altLang="en-US" sz="2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2730">
                <a:tc gridSpan="2">
                  <a:txBody>
                    <a:bodyPr/>
                    <a:p>
                      <a:pPr indent="0">
                        <a:buNone/>
                      </a:pPr>
                      <a:r>
                        <a:rPr lang="en-US" sz="2400" b="0">
                          <a:latin typeface="仿宋_GB2312" panose="02010609030101010101" charset="-122"/>
                          <a:ea typeface="仿宋_GB2312" panose="02010609030101010101" charset="-122"/>
                          <a:cs typeface="仿宋_GB2312" panose="02010609030101010101" charset="-122"/>
                        </a:rPr>
                        <a:t>课程简介：</a:t>
                      </a:r>
                      <a:endParaRPr lang="en-US" altLang="en-US" sz="2400" b="0">
                        <a:latin typeface="仿宋_GB2312" panose="02010609030101010101" charset="-122"/>
                        <a:ea typeface="仿宋_GB2312" panose="02010609030101010101" charset="-122"/>
                        <a:cs typeface="仿宋_GB2312" panose="02010609030101010101" charset="-122"/>
                      </a:endParaRPr>
                    </a:p>
                  </a:txBody>
                  <a:tcPr marL="68580" marR="68580" marT="0" marB="0" vert="horz" anchor="t"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bl>
          </a:graphicData>
        </a:graphic>
      </p:graphicFrame>
      <p:grpSp>
        <p:nvGrpSpPr>
          <p:cNvPr id="30" name="组合 29"/>
          <p:cNvGrpSpPr/>
          <p:nvPr/>
        </p:nvGrpSpPr>
        <p:grpSpPr>
          <a:xfrm>
            <a:off x="3077845" y="1287145"/>
            <a:ext cx="2106930" cy="1101090"/>
            <a:chOff x="4524478" y="3117984"/>
            <a:chExt cx="3478308" cy="1454150"/>
          </a:xfrm>
        </p:grpSpPr>
        <p:sp>
          <p:nvSpPr>
            <p:cNvPr id="31" name="AutoShape 29"/>
            <p:cNvSpPr>
              <a:spLocks noChangeArrowheads="1"/>
            </p:cNvSpPr>
            <p:nvPr>
              <p:custDataLst>
                <p:tags r:id="rId6"/>
              </p:custDataLst>
            </p:nvPr>
          </p:nvSpPr>
          <p:spPr bwMode="auto">
            <a:xfrm>
              <a:off x="4525526" y="3117984"/>
              <a:ext cx="3477260" cy="1454150"/>
            </a:xfrm>
            <a:prstGeom prst="wedgeRoundRectCallout">
              <a:avLst>
                <a:gd name="adj1" fmla="val 74932"/>
                <a:gd name="adj2" fmla="val -21049"/>
                <a:gd name="adj3" fmla="val 16667"/>
              </a:avLst>
            </a:prstGeom>
            <a:solidFill>
              <a:schemeClr val="accent5">
                <a:lumMod val="20000"/>
                <a:lumOff val="80000"/>
              </a:schemeClr>
            </a:solidFill>
            <a:ln w="28575" algn="ctr">
              <a:solidFill>
                <a:schemeClr val="accent2"/>
              </a:solidFill>
              <a:miter lim="800000"/>
            </a:ln>
          </p:spPr>
          <p:txBody>
            <a:bodyPr lIns="0" rIns="0" anchor="ct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spcBef>
                  <a:spcPct val="0"/>
                </a:spcBef>
                <a:buClrTx/>
                <a:buFont typeface="Arial" panose="020B0604020202020204" pitchFamily="34" charset="0"/>
                <a:buNone/>
              </a:pPr>
              <a:endParaRPr lang="zh-CN" altLang="zh-CN" sz="2400" b="0" u="none">
                <a:latin typeface="Arial" panose="020B0604020202020204" pitchFamily="34" charset="0"/>
              </a:endParaRPr>
            </a:p>
          </p:txBody>
        </p:sp>
        <p:sp>
          <p:nvSpPr>
            <p:cNvPr id="32" name="TextBox 62"/>
            <p:cNvSpPr txBox="1"/>
            <p:nvPr>
              <p:custDataLst>
                <p:tags r:id="rId7"/>
              </p:custDataLst>
            </p:nvPr>
          </p:nvSpPr>
          <p:spPr>
            <a:xfrm>
              <a:off x="4524478" y="3214424"/>
              <a:ext cx="3366139" cy="1296491"/>
            </a:xfrm>
            <a:prstGeom prst="rect">
              <a:avLst/>
            </a:prstGeom>
            <a:noFill/>
          </p:spPr>
          <p:txBody>
            <a:bodyPr wrap="square" rtlCol="0">
              <a:noAutofit/>
            </a:bodyPr>
            <a:lstStyle/>
            <a:p>
              <a:r>
                <a:rPr lang="zh-CN" sz="1200" b="1" dirty="0" smtClean="0">
                  <a:solidFill>
                    <a:schemeClr val="accent1"/>
                  </a:solidFill>
                </a:rPr>
                <a:t>通识必修课、 通识选修课学科基础课、 专业必修课 专业选修课、集中实践环节</a:t>
              </a:r>
              <a:endParaRPr lang="zh-CN" sz="1200" b="1" dirty="0" smtClean="0">
                <a:solidFill>
                  <a:schemeClr val="accent1"/>
                </a:solidFill>
              </a:endParaRPr>
            </a:p>
            <a:p>
              <a:pPr algn="ctr"/>
              <a:r>
                <a:rPr lang="zh-CN" sz="1600" b="1" dirty="0" smtClean="0">
                  <a:solidFill>
                    <a:srgbClr val="FF0000"/>
                  </a:solidFill>
                </a:rPr>
                <a:t>（确定其中之一）</a:t>
              </a:r>
              <a:endParaRPr lang="zh-CN" sz="1600" b="1" dirty="0" smtClean="0">
                <a:solidFill>
                  <a:srgbClr val="FF0000"/>
                </a:solidFill>
              </a:endParaRPr>
            </a:p>
            <a:p>
              <a:endParaRPr lang="zh-CN" sz="1600" b="1" dirty="0" smtClean="0">
                <a:solidFill>
                  <a:srgbClr val="FF0000"/>
                </a:solidFill>
              </a:endParaRPr>
            </a:p>
          </p:txBody>
        </p:sp>
      </p:grpSp>
      <p:grpSp>
        <p:nvGrpSpPr>
          <p:cNvPr id="16" name="组合 15"/>
          <p:cNvGrpSpPr/>
          <p:nvPr/>
        </p:nvGrpSpPr>
        <p:grpSpPr>
          <a:xfrm>
            <a:off x="1907540" y="2283460"/>
            <a:ext cx="2106295" cy="1180465"/>
            <a:chOff x="4505608" y="3201006"/>
            <a:chExt cx="3477260" cy="1558976"/>
          </a:xfrm>
        </p:grpSpPr>
        <p:sp>
          <p:nvSpPr>
            <p:cNvPr id="17" name="AutoShape 29"/>
            <p:cNvSpPr>
              <a:spLocks noChangeArrowheads="1"/>
            </p:cNvSpPr>
            <p:nvPr>
              <p:custDataLst>
                <p:tags r:id="rId8"/>
              </p:custDataLst>
            </p:nvPr>
          </p:nvSpPr>
          <p:spPr bwMode="auto">
            <a:xfrm>
              <a:off x="4505608" y="3201006"/>
              <a:ext cx="3477260" cy="1558976"/>
            </a:xfrm>
            <a:prstGeom prst="wedgeRoundRectCallout">
              <a:avLst>
                <a:gd name="adj1" fmla="val 68058"/>
                <a:gd name="adj2" fmla="val 55767"/>
                <a:gd name="adj3" fmla="val 16667"/>
              </a:avLst>
            </a:prstGeom>
            <a:solidFill>
              <a:schemeClr val="accent5">
                <a:lumMod val="20000"/>
                <a:lumOff val="80000"/>
              </a:schemeClr>
            </a:solidFill>
            <a:ln w="28575" algn="ctr">
              <a:solidFill>
                <a:schemeClr val="accent2"/>
              </a:solidFill>
              <a:miter lim="800000"/>
            </a:ln>
          </p:spPr>
          <p:txBody>
            <a:bodyPr lIns="0" rIns="0" anchor="ct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spcBef>
                  <a:spcPct val="0"/>
                </a:spcBef>
                <a:buClrTx/>
                <a:buFont typeface="Arial" panose="020B0604020202020204" pitchFamily="34" charset="0"/>
                <a:buNone/>
              </a:pPr>
              <a:endParaRPr lang="zh-CN" altLang="zh-CN" sz="2400" b="0" u="none">
                <a:latin typeface="Arial" panose="020B0604020202020204" pitchFamily="34" charset="0"/>
              </a:endParaRPr>
            </a:p>
          </p:txBody>
        </p:sp>
        <p:sp>
          <p:nvSpPr>
            <p:cNvPr id="18" name="TextBox 62"/>
            <p:cNvSpPr txBox="1"/>
            <p:nvPr>
              <p:custDataLst>
                <p:tags r:id="rId9"/>
              </p:custDataLst>
            </p:nvPr>
          </p:nvSpPr>
          <p:spPr>
            <a:xfrm>
              <a:off x="4524478" y="3214424"/>
              <a:ext cx="3366139" cy="1296491"/>
            </a:xfrm>
            <a:prstGeom prst="rect">
              <a:avLst/>
            </a:prstGeom>
            <a:noFill/>
          </p:spPr>
          <p:txBody>
            <a:bodyPr wrap="square" rtlCol="0">
              <a:noAutofit/>
            </a:bodyPr>
            <a:lstStyle/>
            <a:p>
              <a:r>
                <a:rPr lang="en-US" altLang="zh-CN" sz="1200" b="1" dirty="0" smtClean="0">
                  <a:solidFill>
                    <a:schemeClr val="accent1"/>
                  </a:solidFill>
                </a:rPr>
                <a:t>1.</a:t>
              </a:r>
              <a:r>
                <a:rPr lang="zh-CN" altLang="en-US" sz="1200" b="1" dirty="0" smtClean="0">
                  <a:solidFill>
                    <a:schemeClr val="accent1"/>
                  </a:solidFill>
                </a:rPr>
                <a:t>填写</a:t>
              </a:r>
              <a:r>
                <a:rPr lang="en-US" altLang="zh-CN" sz="1200" b="1" dirty="0" smtClean="0">
                  <a:solidFill>
                    <a:schemeClr val="accent1"/>
                  </a:solidFill>
                </a:rPr>
                <a:t>2-4</a:t>
              </a:r>
              <a:r>
                <a:rPr lang="zh-CN" altLang="en-US" sz="1200" b="1" dirty="0" smtClean="0">
                  <a:solidFill>
                    <a:schemeClr val="accent1"/>
                  </a:solidFill>
                </a:rPr>
                <a:t>门即可</a:t>
              </a:r>
              <a:endParaRPr lang="zh-CN" altLang="en-US" sz="1200" b="1" dirty="0" smtClean="0">
                <a:solidFill>
                  <a:schemeClr val="accent1"/>
                </a:solidFill>
              </a:endParaRPr>
            </a:p>
            <a:p>
              <a:r>
                <a:rPr lang="en-US" altLang="zh-CN" sz="1200" b="1" dirty="0" smtClean="0">
                  <a:solidFill>
                    <a:schemeClr val="accent1"/>
                  </a:solidFill>
                </a:rPr>
                <a:t>2.</a:t>
              </a:r>
              <a:r>
                <a:rPr lang="zh-CN" altLang="en-US" sz="1200" b="1" dirty="0" smtClean="0">
                  <a:solidFill>
                    <a:schemeClr val="accent1"/>
                  </a:solidFill>
                </a:rPr>
                <a:t>填写在课程体系中逻辑制约关系密切，时间最靠近的课程</a:t>
              </a:r>
              <a:endParaRPr lang="zh-CN" altLang="en-US" sz="1200" b="1" dirty="0" smtClean="0">
                <a:solidFill>
                  <a:schemeClr val="accent1"/>
                </a:solidFill>
              </a:endParaRPr>
            </a:p>
            <a:p>
              <a:r>
                <a:rPr lang="en-US" altLang="zh-CN" sz="1200" b="1" dirty="0" smtClean="0">
                  <a:solidFill>
                    <a:schemeClr val="accent1"/>
                  </a:solidFill>
                </a:rPr>
                <a:t>3.</a:t>
              </a:r>
              <a:r>
                <a:rPr lang="zh-CN" sz="1200" b="1" dirty="0" smtClean="0">
                  <a:solidFill>
                    <a:schemeClr val="accent1"/>
                  </a:solidFill>
                </a:rPr>
                <a:t>没有可填</a:t>
              </a:r>
              <a:r>
                <a:rPr lang="en-US" altLang="zh-CN" sz="1200" b="1" dirty="0" smtClean="0">
                  <a:solidFill>
                    <a:schemeClr val="accent1"/>
                  </a:solidFill>
                </a:rPr>
                <a:t>“</a:t>
              </a:r>
              <a:r>
                <a:rPr lang="zh-CN" altLang="en-US" sz="1200" b="1" dirty="0" smtClean="0">
                  <a:solidFill>
                    <a:schemeClr val="accent1"/>
                  </a:solidFill>
                </a:rPr>
                <a:t>无</a:t>
              </a:r>
              <a:r>
                <a:rPr lang="en-US" altLang="zh-CN" sz="1200" b="1" dirty="0" smtClean="0">
                  <a:solidFill>
                    <a:schemeClr val="accent1"/>
                  </a:solidFill>
                </a:rPr>
                <a:t>”</a:t>
              </a:r>
              <a:endParaRPr lang="en-US" altLang="zh-CN" sz="1200" b="1" dirty="0" smtClean="0">
                <a:solidFill>
                  <a:schemeClr val="accent1"/>
                </a:solidFill>
              </a:endParaRPr>
            </a:p>
            <a:p>
              <a:r>
                <a:rPr lang="en-US" altLang="zh-CN" sz="1200" b="1" dirty="0" smtClean="0">
                  <a:solidFill>
                    <a:schemeClr val="accent1"/>
                  </a:solidFill>
                </a:rPr>
                <a:t>4.</a:t>
              </a:r>
              <a:r>
                <a:rPr lang="zh-CN" altLang="en-US" sz="1200" b="1" dirty="0" smtClean="0">
                  <a:solidFill>
                    <a:schemeClr val="accent1"/>
                  </a:solidFill>
                </a:rPr>
                <a:t>不需填高中课程</a:t>
              </a:r>
              <a:endParaRPr lang="zh-CN" sz="1200" b="1" dirty="0" smtClean="0">
                <a:solidFill>
                  <a:schemeClr val="accent1"/>
                </a:solidFill>
              </a:endParaRPr>
            </a:p>
            <a:p>
              <a:endParaRPr lang="zh-CN" sz="1600" b="1" dirty="0" smtClean="0">
                <a:solidFill>
                  <a:srgbClr val="FF0000"/>
                </a:solidFill>
              </a:endParaRPr>
            </a:p>
          </p:txBody>
        </p:sp>
      </p:grpSp>
      <p:grpSp>
        <p:nvGrpSpPr>
          <p:cNvPr id="2" name="组合 1"/>
          <p:cNvGrpSpPr/>
          <p:nvPr/>
        </p:nvGrpSpPr>
        <p:grpSpPr>
          <a:xfrm>
            <a:off x="5116830" y="3275330"/>
            <a:ext cx="2105660" cy="1239520"/>
            <a:chOff x="8058" y="5158"/>
            <a:chExt cx="3316" cy="1952"/>
          </a:xfrm>
        </p:grpSpPr>
        <p:sp>
          <p:nvSpPr>
            <p:cNvPr id="21" name="AutoShape 29"/>
            <p:cNvSpPr>
              <a:spLocks noChangeArrowheads="1"/>
            </p:cNvSpPr>
            <p:nvPr/>
          </p:nvSpPr>
          <p:spPr bwMode="auto">
            <a:xfrm>
              <a:off x="8058" y="5184"/>
              <a:ext cx="3317" cy="1926"/>
            </a:xfrm>
            <a:prstGeom prst="wedgeRoundRectCallout">
              <a:avLst>
                <a:gd name="adj1" fmla="val -67244"/>
                <a:gd name="adj2" fmla="val 45119"/>
                <a:gd name="adj3" fmla="val 16667"/>
              </a:avLst>
            </a:prstGeom>
            <a:solidFill>
              <a:schemeClr val="accent5">
                <a:lumMod val="20000"/>
                <a:lumOff val="80000"/>
              </a:schemeClr>
            </a:solidFill>
            <a:ln w="28575" algn="ctr">
              <a:solidFill>
                <a:schemeClr val="accent2"/>
              </a:solidFill>
              <a:miter lim="800000"/>
            </a:ln>
          </p:spPr>
          <p:txBody>
            <a:bodyPr lIns="0" rIns="0" anchor="ctr"/>
            <a:lstStyle>
              <a:lvl1pPr>
                <a:spcBef>
                  <a:spcPct val="20000"/>
                </a:spcBef>
                <a:buClr>
                  <a:schemeClr val="hlink"/>
                </a:buClr>
                <a:buFont typeface="Wingdings" panose="05000000000000000000" pitchFamily="2" charset="2"/>
                <a:buChar char="v"/>
                <a:defRPr sz="2800" b="1">
                  <a:solidFill>
                    <a:schemeClr val="tx1"/>
                  </a:solidFill>
                  <a:latin typeface="Verdana" panose="020B0604030504040204" pitchFamily="34" charset="0"/>
                </a:defRPr>
              </a:lvl1pPr>
              <a:lvl2pPr marL="742950" indent="-285750">
                <a:spcBef>
                  <a:spcPct val="20000"/>
                </a:spcBef>
                <a:buClr>
                  <a:schemeClr val="accent1"/>
                </a:buClr>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tx1"/>
                </a:buClr>
                <a:buFont typeface="Wingdings" panose="05000000000000000000" pitchFamily="2" charset="2"/>
                <a:buChar char="•"/>
                <a:defRPr sz="2400">
                  <a:solidFill>
                    <a:schemeClr val="tx1"/>
                  </a:solidFill>
                  <a:latin typeface="Arial" panose="020B0604020202020204" pitchFamily="34" charset="0"/>
                </a:defRPr>
              </a:lvl3pPr>
              <a:lvl4pPr marL="1600200" indent="-228600">
                <a:spcBef>
                  <a:spcPct val="20000"/>
                </a:spcBef>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spcBef>
                  <a:spcPct val="0"/>
                </a:spcBef>
                <a:buClrTx/>
                <a:buFont typeface="Arial" panose="020B0604020202020204" pitchFamily="34" charset="0"/>
                <a:buNone/>
              </a:pPr>
              <a:endParaRPr lang="zh-CN" altLang="zh-CN" sz="2400" b="0" u="none">
                <a:latin typeface="Arial" panose="020B0604020202020204" pitchFamily="34" charset="0"/>
              </a:endParaRPr>
            </a:p>
          </p:txBody>
        </p:sp>
        <p:sp>
          <p:nvSpPr>
            <p:cNvPr id="23" name="TextBox 62"/>
            <p:cNvSpPr txBox="1"/>
            <p:nvPr/>
          </p:nvSpPr>
          <p:spPr>
            <a:xfrm>
              <a:off x="8058" y="5158"/>
              <a:ext cx="3211" cy="1659"/>
            </a:xfrm>
            <a:prstGeom prst="rect">
              <a:avLst/>
            </a:prstGeom>
            <a:noFill/>
          </p:spPr>
          <p:txBody>
            <a:bodyPr wrap="square" rtlCol="0">
              <a:noAutofit/>
            </a:bodyPr>
            <a:p>
              <a:r>
                <a:rPr lang="en-US" altLang="zh-CN" sz="1200" b="1" dirty="0" smtClean="0">
                  <a:solidFill>
                    <a:schemeClr val="accent1"/>
                  </a:solidFill>
                </a:rPr>
                <a:t>1.</a:t>
              </a:r>
              <a:r>
                <a:rPr lang="zh-CN" sz="1200" b="1" dirty="0" smtClean="0">
                  <a:solidFill>
                    <a:schemeClr val="accent1"/>
                  </a:solidFill>
                </a:rPr>
                <a:t>控制在</a:t>
              </a:r>
              <a:r>
                <a:rPr lang="en-US" altLang="zh-CN" sz="1200" b="1" dirty="0" smtClean="0">
                  <a:solidFill>
                    <a:schemeClr val="accent1"/>
                  </a:solidFill>
                </a:rPr>
                <a:t>300</a:t>
              </a:r>
              <a:r>
                <a:rPr lang="zh-CN" altLang="en-US" sz="1200" b="1" dirty="0" smtClean="0">
                  <a:solidFill>
                    <a:schemeClr val="accent1"/>
                  </a:solidFill>
                </a:rPr>
                <a:t>字以内</a:t>
              </a:r>
              <a:endParaRPr lang="zh-CN" altLang="en-US" sz="1200" b="1" dirty="0" smtClean="0">
                <a:solidFill>
                  <a:schemeClr val="accent1"/>
                </a:solidFill>
              </a:endParaRPr>
            </a:p>
            <a:p>
              <a:pPr algn="l">
                <a:buClrTx/>
                <a:buSzTx/>
                <a:buFontTx/>
              </a:pPr>
              <a:r>
                <a:rPr lang="en-US" altLang="zh-CN" sz="1200" b="1" dirty="0" smtClean="0">
                  <a:solidFill>
                    <a:schemeClr val="accent1"/>
                  </a:solidFill>
                </a:rPr>
                <a:t>2.课程亮点</a:t>
              </a:r>
              <a:r>
                <a:rPr lang="zh-CN" altLang="en-US" sz="1200" b="1" dirty="0" smtClean="0">
                  <a:solidFill>
                    <a:schemeClr val="accent1"/>
                  </a:solidFill>
                </a:rPr>
                <a:t>，如一流课程、课程特色等</a:t>
              </a:r>
              <a:endParaRPr lang="zh-CN" altLang="en-US" sz="1200" b="1" dirty="0" smtClean="0">
                <a:solidFill>
                  <a:schemeClr val="accent1"/>
                </a:solidFill>
              </a:endParaRPr>
            </a:p>
            <a:p>
              <a:pPr algn="l">
                <a:buClrTx/>
                <a:buSzTx/>
                <a:buFontTx/>
              </a:pPr>
              <a:r>
                <a:rPr lang="en-US" altLang="zh-CN" sz="1200" b="1" dirty="0" smtClean="0">
                  <a:solidFill>
                    <a:schemeClr val="accent1"/>
                  </a:solidFill>
                </a:rPr>
                <a:t>3.</a:t>
              </a:r>
              <a:r>
                <a:rPr lang="zh-CN" altLang="en-US" sz="1200" b="1" dirty="0" smtClean="0">
                  <a:solidFill>
                    <a:schemeClr val="accent1"/>
                  </a:solidFill>
                </a:rPr>
                <a:t>课程地位，如核心课，学位课等</a:t>
              </a:r>
              <a:endParaRPr lang="zh-CN" altLang="en-US" sz="1200" b="1" dirty="0" smtClean="0">
                <a:solidFill>
                  <a:schemeClr val="accent1"/>
                </a:solidFill>
              </a:endParaRPr>
            </a:p>
            <a:p>
              <a:pPr algn="l">
                <a:buClrTx/>
                <a:buSzTx/>
                <a:buFontTx/>
              </a:pPr>
              <a:r>
                <a:rPr lang="en-US" altLang="zh-CN" sz="1200" b="1" dirty="0" smtClean="0">
                  <a:solidFill>
                    <a:schemeClr val="accent1"/>
                  </a:solidFill>
                </a:rPr>
                <a:t>4.</a:t>
              </a:r>
              <a:r>
                <a:rPr lang="zh-CN" altLang="en-US" sz="1200" b="1" dirty="0" smtClean="0">
                  <a:solidFill>
                    <a:schemeClr val="accent1"/>
                  </a:solidFill>
                </a:rPr>
                <a:t>课程的核心内容等</a:t>
              </a:r>
              <a:endParaRPr lang="zh-CN" altLang="en-US" sz="1200" b="1" dirty="0" smtClean="0">
                <a:solidFill>
                  <a:schemeClr val="accent1"/>
                </a:solidFill>
              </a:endParaRPr>
            </a:p>
          </p:txBody>
        </p:sp>
      </p:grpSp>
    </p:spTree>
  </p:cSld>
  <p:clrMapOvr>
    <a:masterClrMapping/>
  </p:clrMapOvr>
  <mc:AlternateContent xmlns:mc="http://schemas.openxmlformats.org/markup-compatibility/2006">
    <mc:Choice xmlns:p14="http://schemas.microsoft.com/office/powerpoint/2010/main" Requires="p14">
      <p:transition p14:dur="250">
        <p:push dir="u"/>
        <p:sndAc>
          <p:endSnd/>
        </p:sndAc>
      </p:transition>
    </mc:Choice>
    <mc:Fallback>
      <p:transition>
        <p:push dir="u"/>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nodeType="click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blinds(horizontal)">
                                      <p:cBhvr>
                                        <p:cTn id="16" dur="500"/>
                                        <p:tgtEl>
                                          <p:spTgt spid="30"/>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p:tgtEl>
                                          <p:spTgt spid="16"/>
                                        </p:tgtEl>
                                        <p:attrNameLst>
                                          <p:attrName>ppt_y</p:attrName>
                                        </p:attrNameLst>
                                      </p:cBhvr>
                                      <p:tavLst>
                                        <p:tav tm="0">
                                          <p:val>
                                            <p:strVal val="#ppt_y+#ppt_h*1.125000"/>
                                          </p:val>
                                        </p:tav>
                                        <p:tav tm="100000">
                                          <p:val>
                                            <p:strVal val="#ppt_y"/>
                                          </p:val>
                                        </p:tav>
                                      </p:tavLst>
                                    </p:anim>
                                    <p:animEffect transition="in" filter="wipe(up)">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blinds(horizontal)">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TABLE_ENDDRAG_ORIGIN_RECT" val="535*267"/>
  <p:tag name="TABLE_ENDDRAG_RECT" val="151*100*535*267"/>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TABLE_ENDDRAG_ORIGIN_RECT" val="565*195"/>
  <p:tag name="TABLE_ENDDRAG_RECT" val="47*113*565*195"/>
</p:tagLst>
</file>

<file path=ppt/tags/tag20.xml><?xml version="1.0" encoding="utf-8"?>
<p:tagLst xmlns:p="http://schemas.openxmlformats.org/presentationml/2006/main">
  <p:tag name="TABLE_ENDDRAG_ORIGIN_RECT" val="527*244"/>
  <p:tag name="TABLE_ENDDRAG_RECT" val="155*124*527*244"/>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TABLE_ENDDRAG_ORIGIN_RECT" val="551*216"/>
  <p:tag name="TABLE_ENDDRAG_RECT" val="148*107*551*216"/>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TABLE_ENDDRAG_ORIGIN_RECT" val="571*108"/>
  <p:tag name="TABLE_ENDDRAG_RECT" val="137*163*571*108"/>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TABLE_ENDDRAG_ORIGIN_RECT" val="537*230"/>
  <p:tag name="TABLE_ENDDRAG_RECT" val="144*122*537*230"/>
</p:tagLst>
</file>

<file path=ppt/tags/tag27.xml><?xml version="1.0" encoding="utf-8"?>
<p:tagLst xmlns:p="http://schemas.openxmlformats.org/presentationml/2006/main">
  <p:tag name="TABLE_ENDDRAG_ORIGIN_RECT" val="276*142"/>
  <p:tag name="TABLE_ENDDRAG_RECT" val="203*209*276*142"/>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UNIT_TABLE_BEAUTIFY" val="smartTable{4898b2ce-318f-4929-af9b-fa34d9bd2434}"/>
  <p:tag name="TABLE_ENDDRAG_ORIGIN_RECT" val="518*288"/>
  <p:tag name="TABLE_ENDDRAG_RECT" val="193*62*518*288"/>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TABLE_ENDDRAG_ORIGIN_RECT" val="555*299"/>
  <p:tag name="TABLE_ENDDRAG_RECT" val="147*59*555*299"/>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TABLE_ENDDRAG_ORIGIN_RECT" val="561*283"/>
  <p:tag name="TABLE_ENDDRAG_RECT" val="139*71*561*283"/>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TABLE_ENDDRAG_ORIGIN_RECT" val="536*239"/>
  <p:tag name="TABLE_ENDDRAG_RECT" val="162*122*536*239"/>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TABLE_ENDDRAG_ORIGIN_RECT" val="559*292"/>
  <p:tag name="TABLE_ENDDRAG_RECT" val="147*59*560*292"/>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TABLE_ENDDRAG_ORIGIN_RECT" val="425*297"/>
  <p:tag name="TABLE_ENDDRAG_RECT" val="147*60*425*297"/>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TABLE_ENDDRAG_ORIGIN_RECT" val="546*259"/>
  <p:tag name="TABLE_ENDDRAG_RECT" val="160*94*547*259"/>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TABLE_ENDDRAG_ORIGIN_RECT" val="569*272"/>
  <p:tag name="TABLE_ENDDRAG_RECT" val="139*72*569*272"/>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UNIT_TABLE_BEAUTIFY" val="smartTable{7acf4abb-401b-4314-89a9-ecf54ac1dee5}"/>
  <p:tag name="TABLE_ENDDRAG_ORIGIN_RECT" val="580*350"/>
  <p:tag name="TABLE_ENDDRAG_RECT" val="133*54*580*350"/>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TABLE_ENDDRAG_ORIGIN_RECT" val="564*268"/>
  <p:tag name="TABLE_ENDDRAG_RECT" val="146*54*564*268"/>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TABLE_ENDDRAG_ORIGIN_RECT" val="543*229"/>
  <p:tag name="TABLE_ENDDRAG_RECT" val="128*105*543*229"/>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TABLE_ENDDRAG_ORIGIN_RECT" val="528*171"/>
  <p:tag name="TABLE_ENDDRAG_RECT" val="52*144*528*171"/>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TABLE_ENDDRAG_ORIGIN_RECT" val="558*345"/>
  <p:tag name="TABLE_ENDDRAG_RECT" val="148*121*558*345"/>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TABLE_ENDDRAG_ORIGIN_RECT" val="558*345"/>
  <p:tag name="TABLE_ENDDRAG_RECT" val="148*121*558*345"/>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PP_MARK_KEY" val="a377b8ae-848f-48ed-aa8c-4f9620e6e1b5"/>
  <p:tag name="COMMONDATA" val="eyJoZGlkIjoiYzJmY2ZmOWRlZTVkNGI4YzUwYjVkNGMwZjRmMmVjM2YifQ=="/>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流畅">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FF00"/>
        </a:solidFill>
        <a:ln w="22225">
          <a:solidFill>
            <a:schemeClr val="accent2"/>
          </a:solidFill>
        </a:ln>
      </a:spPr>
      <a:bodyPr wrap="square">
        <a:spAutoFit/>
      </a:bodyPr>
      <a:lstStyle>
        <a:defPPr>
          <a:spcBef>
            <a:spcPct val="0"/>
          </a:spcBef>
          <a:buClrTx/>
          <a:buNone/>
          <a:defRPr sz="1800" u="none" dirty="0" smtClean="0">
            <a:latin typeface="Arial" panose="020B0604020202020204" pitchFamily="34" charset="0"/>
            <a:ea typeface="黑体" panose="02010609060101010101" pitchFamily="49" charset="-122"/>
          </a:defRPr>
        </a:defPPr>
      </a:lst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13678</Words>
  <Application>WPS 演示</Application>
  <PresentationFormat>全屏显示(16:9)</PresentationFormat>
  <Paragraphs>3413</Paragraphs>
  <Slides>36</Slides>
  <Notes>17</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36</vt:i4>
      </vt:variant>
    </vt:vector>
  </HeadingPairs>
  <TitlesOfParts>
    <vt:vector size="56" baseType="lpstr">
      <vt:lpstr>Arial</vt:lpstr>
      <vt:lpstr>宋体</vt:lpstr>
      <vt:lpstr>Wingdings</vt:lpstr>
      <vt:lpstr>黑体</vt:lpstr>
      <vt:lpstr>微软雅黑</vt:lpstr>
      <vt:lpstr>Verdana</vt:lpstr>
      <vt:lpstr>Microsoft YaHei UI</vt:lpstr>
      <vt:lpstr>华文彩云</vt:lpstr>
      <vt:lpstr>仿宋_GB2312</vt:lpstr>
      <vt:lpstr>华文中宋</vt:lpstr>
      <vt:lpstr>굴림</vt:lpstr>
      <vt:lpstr>Calibri</vt:lpstr>
      <vt:lpstr>Times New Roman</vt:lpstr>
      <vt:lpstr>Constantia</vt:lpstr>
      <vt:lpstr>Arial Unicode MS</vt:lpstr>
      <vt:lpstr>隶书</vt:lpstr>
      <vt:lpstr>仿宋</vt:lpstr>
      <vt:lpstr>方正仿宋_GB2312</vt:lpstr>
      <vt:lpstr>Malgun Gothic</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Windows 用户</dc:creator>
  <cp:lastModifiedBy>lxx</cp:lastModifiedBy>
  <cp:revision>537</cp:revision>
  <dcterms:created xsi:type="dcterms:W3CDTF">2019-01-18T15:56:00Z</dcterms:created>
  <dcterms:modified xsi:type="dcterms:W3CDTF">2024-01-03T05:09:42Z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5F70B6F3C33A416F9A3CA159C7F836FE</vt:lpwstr>
  </property>
  <property fmtid="{D5CDD505-2E9C-101B-9397-08002B2CF9AE}" pid="3" name="KSOProductBuildVer">
    <vt:lpwstr>2052-12.1.0.15946</vt:lpwstr>
  </property>
</Properties>
</file>